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slides/slide99.xml" ContentType="application/vnd.openxmlformats-officedocument.presentationml.slide+xml"/>
  <Override PartName="/ppt/slides/slide118.xml" ContentType="application/vnd.openxmlformats-officedocument.presentationml.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slides/slide119.xml" ContentType="application/vnd.openxmlformats-officedocument.presentationml.slide+xml"/>
  <Override PartName="/ppt/slideLayouts/slideLayout10.xml" ContentType="application/vnd.openxmlformats-officedocument.presentationml.slideLayout+xml"/>
  <Override PartName="/ppt/charts/chart6.xml" ContentType="application/vnd.openxmlformats-officedocument.drawingml.char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126"/>
  </p:notesMasterIdLst>
  <p:sldIdLst>
    <p:sldId id="270" r:id="rId2"/>
    <p:sldId id="369" r:id="rId3"/>
    <p:sldId id="370" r:id="rId4"/>
    <p:sldId id="371" r:id="rId5"/>
    <p:sldId id="372" r:id="rId6"/>
    <p:sldId id="373" r:id="rId7"/>
    <p:sldId id="374" r:id="rId8"/>
    <p:sldId id="375" r:id="rId9"/>
    <p:sldId id="376" r:id="rId10"/>
    <p:sldId id="414"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89" r:id="rId24"/>
    <p:sldId id="390" r:id="rId25"/>
    <p:sldId id="391" r:id="rId26"/>
    <p:sldId id="392" r:id="rId27"/>
    <p:sldId id="393" r:id="rId28"/>
    <p:sldId id="394" r:id="rId29"/>
    <p:sldId id="395" r:id="rId30"/>
    <p:sldId id="396" r:id="rId31"/>
    <p:sldId id="397" r:id="rId32"/>
    <p:sldId id="398" r:id="rId33"/>
    <p:sldId id="399" r:id="rId34"/>
    <p:sldId id="400" r:id="rId35"/>
    <p:sldId id="368" r:id="rId36"/>
    <p:sldId id="346" r:id="rId37"/>
    <p:sldId id="348" r:id="rId38"/>
    <p:sldId id="351" r:id="rId39"/>
    <p:sldId id="354" r:id="rId40"/>
    <p:sldId id="405" r:id="rId41"/>
    <p:sldId id="403" r:id="rId42"/>
    <p:sldId id="407" r:id="rId43"/>
    <p:sldId id="404" r:id="rId44"/>
    <p:sldId id="401" r:id="rId45"/>
    <p:sldId id="402" r:id="rId46"/>
    <p:sldId id="343" r:id="rId47"/>
    <p:sldId id="313" r:id="rId48"/>
    <p:sldId id="317" r:id="rId49"/>
    <p:sldId id="408" r:id="rId50"/>
    <p:sldId id="409" r:id="rId51"/>
    <p:sldId id="412" r:id="rId52"/>
    <p:sldId id="406" r:id="rId53"/>
    <p:sldId id="411" r:id="rId54"/>
    <p:sldId id="410" r:id="rId55"/>
    <p:sldId id="364" r:id="rId56"/>
    <p:sldId id="363" r:id="rId57"/>
    <p:sldId id="326" r:id="rId58"/>
    <p:sldId id="319" r:id="rId59"/>
    <p:sldId id="341" r:id="rId60"/>
    <p:sldId id="301" r:id="rId61"/>
    <p:sldId id="283" r:id="rId62"/>
    <p:sldId id="302" r:id="rId63"/>
    <p:sldId id="308" r:id="rId64"/>
    <p:sldId id="276" r:id="rId65"/>
    <p:sldId id="284" r:id="rId66"/>
    <p:sldId id="303" r:id="rId67"/>
    <p:sldId id="257" r:id="rId68"/>
    <p:sldId id="304" r:id="rId69"/>
    <p:sldId id="277" r:id="rId70"/>
    <p:sldId id="413" r:id="rId71"/>
    <p:sldId id="309" r:id="rId72"/>
    <p:sldId id="285" r:id="rId73"/>
    <p:sldId id="365" r:id="rId74"/>
    <p:sldId id="259" r:id="rId75"/>
    <p:sldId id="310" r:id="rId76"/>
    <p:sldId id="278" r:id="rId77"/>
    <p:sldId id="260" r:id="rId78"/>
    <p:sldId id="279" r:id="rId79"/>
    <p:sldId id="286" r:id="rId80"/>
    <p:sldId id="261" r:id="rId81"/>
    <p:sldId id="287" r:id="rId82"/>
    <p:sldId id="305" r:id="rId83"/>
    <p:sldId id="262" r:id="rId84"/>
    <p:sldId id="366" r:id="rId85"/>
    <p:sldId id="288" r:id="rId86"/>
    <p:sldId id="263" r:id="rId87"/>
    <p:sldId id="264" r:id="rId88"/>
    <p:sldId id="289" r:id="rId89"/>
    <p:sldId id="280" r:id="rId90"/>
    <p:sldId id="265" r:id="rId91"/>
    <p:sldId id="290" r:id="rId92"/>
    <p:sldId id="266" r:id="rId93"/>
    <p:sldId id="306" r:id="rId94"/>
    <p:sldId id="307" r:id="rId95"/>
    <p:sldId id="291" r:id="rId96"/>
    <p:sldId id="267" r:id="rId97"/>
    <p:sldId id="292" r:id="rId98"/>
    <p:sldId id="293" r:id="rId99"/>
    <p:sldId id="268" r:id="rId100"/>
    <p:sldId id="281" r:id="rId101"/>
    <p:sldId id="282" r:id="rId102"/>
    <p:sldId id="294" r:id="rId103"/>
    <p:sldId id="271" r:id="rId104"/>
    <p:sldId id="311" r:id="rId105"/>
    <p:sldId id="367" r:id="rId106"/>
    <p:sldId id="272" r:id="rId107"/>
    <p:sldId id="300" r:id="rId108"/>
    <p:sldId id="295" r:id="rId109"/>
    <p:sldId id="297" r:id="rId110"/>
    <p:sldId id="273" r:id="rId111"/>
    <p:sldId id="296" r:id="rId112"/>
    <p:sldId id="298" r:id="rId113"/>
    <p:sldId id="274" r:id="rId114"/>
    <p:sldId id="275" r:id="rId115"/>
    <p:sldId id="312" r:id="rId116"/>
    <p:sldId id="299" r:id="rId117"/>
    <p:sldId id="342" r:id="rId118"/>
    <p:sldId id="340" r:id="rId119"/>
    <p:sldId id="334" r:id="rId120"/>
    <p:sldId id="335" r:id="rId121"/>
    <p:sldId id="336" r:id="rId122"/>
    <p:sldId id="337" r:id="rId123"/>
    <p:sldId id="338" r:id="rId124"/>
    <p:sldId id="339" r:id="rId1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465" autoAdjust="0"/>
  </p:normalViewPr>
  <p:slideViewPr>
    <p:cSldViewPr>
      <p:cViewPr varScale="1">
        <p:scale>
          <a:sx n="63" d="100"/>
          <a:sy n="63" d="100"/>
        </p:scale>
        <p:origin x="-996" y="-96"/>
      </p:cViewPr>
      <p:guideLst>
        <p:guide orient="horz" pos="2160"/>
        <p:guide pos="2880"/>
      </p:guideLst>
    </p:cSldViewPr>
  </p:slideViewPr>
  <p:outlineViewPr>
    <p:cViewPr>
      <p:scale>
        <a:sx n="33" d="100"/>
        <a:sy n="33" d="100"/>
      </p:scale>
      <p:origin x="0" y="24336"/>
    </p:cViewPr>
    <p:sldLst>
      <p:sld r:id="rId1" collapse="1"/>
      <p:sld r:id="rId2"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_rels/viewProps.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D:\mariogo\downloads\us_gdptotal%20(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mariogo\downloads\us_poptotal.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mariogo\downloads\us_poplabour%2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mariogo\downloads\us_trademerchbalance.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ariogo\downloads\us_fdiflows_fdi.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ariogo\downloads\us_curraccbalance.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mariogo\downloads\us_annualcommoditypriceindicesaverages.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mariogo\downloads\us_mtc.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pt-PT"/>
  <c:chart>
    <c:plotArea>
      <c:layout/>
      <c:lineChart>
        <c:grouping val="standard"/>
        <c:ser>
          <c:idx val="0"/>
          <c:order val="0"/>
          <c:tx>
            <c:strRef>
              <c:f>'us_gdptotal (1)'!$A$7</c:f>
              <c:strCache>
                <c:ptCount val="1"/>
                <c:pt idx="0">
                  <c:v>      Caribbean</c:v>
                </c:pt>
              </c:strCache>
            </c:strRef>
          </c:tx>
          <c:cat>
            <c:strRef>
              <c:f>'us_gdptotal (1)'!$B$6:$AP$6</c:f>
              <c:strCache>
                <c:ptCount val="4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strCache>
            </c:strRef>
          </c:cat>
          <c:val>
            <c:numRef>
              <c:f>'us_gdptotal (1)'!$B$7:$AP$7</c:f>
              <c:numCache>
                <c:formatCode>General</c:formatCode>
                <c:ptCount val="41"/>
                <c:pt idx="0">
                  <c:v>11748.222139187001</c:v>
                </c:pt>
                <c:pt idx="1">
                  <c:v>13577.4738760412</c:v>
                </c:pt>
                <c:pt idx="2">
                  <c:v>15922.299388476904</c:v>
                </c:pt>
                <c:pt idx="3">
                  <c:v>18838.297587105299</c:v>
                </c:pt>
                <c:pt idx="4">
                  <c:v>22594.73903030769</c:v>
                </c:pt>
                <c:pt idx="5">
                  <c:v>26451.534272351291</c:v>
                </c:pt>
                <c:pt idx="6">
                  <c:v>28216.708740139398</c:v>
                </c:pt>
                <c:pt idx="7">
                  <c:v>30845.347072275097</c:v>
                </c:pt>
                <c:pt idx="8">
                  <c:v>34910.195649104884</c:v>
                </c:pt>
                <c:pt idx="9">
                  <c:v>39128.091280583874</c:v>
                </c:pt>
                <c:pt idx="10">
                  <c:v>43519.321881032884</c:v>
                </c:pt>
                <c:pt idx="11">
                  <c:v>46286.929381201488</c:v>
                </c:pt>
                <c:pt idx="12">
                  <c:v>49791.064076643001</c:v>
                </c:pt>
                <c:pt idx="13">
                  <c:v>52223.446955849315</c:v>
                </c:pt>
                <c:pt idx="14">
                  <c:v>55405.927246085783</c:v>
                </c:pt>
                <c:pt idx="15">
                  <c:v>47029.522956298519</c:v>
                </c:pt>
                <c:pt idx="16">
                  <c:v>48744.389379648615</c:v>
                </c:pt>
                <c:pt idx="17">
                  <c:v>50368.540174660084</c:v>
                </c:pt>
                <c:pt idx="18">
                  <c:v>53213.53357852</c:v>
                </c:pt>
                <c:pt idx="19">
                  <c:v>57181.802385360301</c:v>
                </c:pt>
                <c:pt idx="20">
                  <c:v>61858.135127027585</c:v>
                </c:pt>
                <c:pt idx="21">
                  <c:v>57534.637196407282</c:v>
                </c:pt>
                <c:pt idx="22">
                  <c:v>56461.35831898552</c:v>
                </c:pt>
                <c:pt idx="23">
                  <c:v>59188.178094909803</c:v>
                </c:pt>
                <c:pt idx="24">
                  <c:v>68312.826489859101</c:v>
                </c:pt>
                <c:pt idx="25">
                  <c:v>74358.889134652927</c:v>
                </c:pt>
                <c:pt idx="26">
                  <c:v>73240.82375033194</c:v>
                </c:pt>
                <c:pt idx="27">
                  <c:v>78209.991279119742</c:v>
                </c:pt>
                <c:pt idx="28">
                  <c:v>82685.923724234832</c:v>
                </c:pt>
                <c:pt idx="29">
                  <c:v>88607.505867908403</c:v>
                </c:pt>
                <c:pt idx="30">
                  <c:v>95087.119142316107</c:v>
                </c:pt>
                <c:pt idx="31">
                  <c:v>98245.124471604227</c:v>
                </c:pt>
                <c:pt idx="32">
                  <c:v>101735.85594277523</c:v>
                </c:pt>
                <c:pt idx="33">
                  <c:v>101344.9363241153</c:v>
                </c:pt>
                <c:pt idx="34">
                  <c:v>109768.719069903</c:v>
                </c:pt>
                <c:pt idx="35">
                  <c:v>132603.7820221321</c:v>
                </c:pt>
                <c:pt idx="36">
                  <c:v>150139.41907201766</c:v>
                </c:pt>
                <c:pt idx="37">
                  <c:v>168383.88169529679</c:v>
                </c:pt>
                <c:pt idx="38">
                  <c:v>182889.9526094113</c:v>
                </c:pt>
                <c:pt idx="39">
                  <c:v>175243.54015013366</c:v>
                </c:pt>
                <c:pt idx="40">
                  <c:v>184465.76142400361</c:v>
                </c:pt>
              </c:numCache>
            </c:numRef>
          </c:val>
        </c:ser>
        <c:ser>
          <c:idx val="1"/>
          <c:order val="1"/>
          <c:tx>
            <c:strRef>
              <c:f>'us_gdptotal (1)'!$A$8</c:f>
              <c:strCache>
                <c:ptCount val="1"/>
                <c:pt idx="0">
                  <c:v>      Central America</c:v>
                </c:pt>
              </c:strCache>
            </c:strRef>
          </c:tx>
          <c:cat>
            <c:strRef>
              <c:f>'us_gdptotal (1)'!$B$6:$AP$6</c:f>
              <c:strCache>
                <c:ptCount val="4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strCache>
            </c:strRef>
          </c:cat>
          <c:val>
            <c:numRef>
              <c:f>'us_gdptotal (1)'!$B$8:$AP$8</c:f>
              <c:numCache>
                <c:formatCode>General</c:formatCode>
                <c:ptCount val="41"/>
                <c:pt idx="0">
                  <c:v>49590.916157600303</c:v>
                </c:pt>
                <c:pt idx="1">
                  <c:v>54526.895156255901</c:v>
                </c:pt>
                <c:pt idx="2">
                  <c:v>62447.163830955185</c:v>
                </c:pt>
                <c:pt idx="3">
                  <c:v>76227.789673092178</c:v>
                </c:pt>
                <c:pt idx="4">
                  <c:v>98307.282399865668</c:v>
                </c:pt>
                <c:pt idx="5">
                  <c:v>119189.17360502981</c:v>
                </c:pt>
                <c:pt idx="6">
                  <c:v>122296.7573520877</c:v>
                </c:pt>
                <c:pt idx="7">
                  <c:v>116814.48954418889</c:v>
                </c:pt>
                <c:pt idx="8">
                  <c:v>143971.84974817</c:v>
                </c:pt>
                <c:pt idx="9">
                  <c:v>184508.01712134277</c:v>
                </c:pt>
                <c:pt idx="10">
                  <c:v>251486.54246726408</c:v>
                </c:pt>
                <c:pt idx="11">
                  <c:v>314899.96562552452</c:v>
                </c:pt>
                <c:pt idx="12">
                  <c:v>226454.48297580605</c:v>
                </c:pt>
                <c:pt idx="13">
                  <c:v>199105.8522485916</c:v>
                </c:pt>
                <c:pt idx="14">
                  <c:v>232248.10930123768</c:v>
                </c:pt>
                <c:pt idx="15">
                  <c:v>245513.10287347346</c:v>
                </c:pt>
                <c:pt idx="16">
                  <c:v>180655.51029886166</c:v>
                </c:pt>
                <c:pt idx="17">
                  <c:v>193412.502622334</c:v>
                </c:pt>
                <c:pt idx="18">
                  <c:v>231242.63074326355</c:v>
                </c:pt>
                <c:pt idx="19">
                  <c:v>277599.20672073227</c:v>
                </c:pt>
                <c:pt idx="20">
                  <c:v>319756.2900756406</c:v>
                </c:pt>
                <c:pt idx="21">
                  <c:v>379196.64823973278</c:v>
                </c:pt>
                <c:pt idx="22">
                  <c:v>437606.04316106468</c:v>
                </c:pt>
                <c:pt idx="23">
                  <c:v>484970.46614577278</c:v>
                </c:pt>
                <c:pt idx="24">
                  <c:v>507986.20385740133</c:v>
                </c:pt>
                <c:pt idx="25">
                  <c:v>365547.48830686038</c:v>
                </c:pt>
                <c:pt idx="26">
                  <c:v>418727.71949388622</c:v>
                </c:pt>
                <c:pt idx="27">
                  <c:v>499047.18100723589</c:v>
                </c:pt>
                <c:pt idx="28">
                  <c:v>526428.12679943151</c:v>
                </c:pt>
                <c:pt idx="29">
                  <c:v>593882.41593438794</c:v>
                </c:pt>
                <c:pt idx="30">
                  <c:v>706585.31757645449</c:v>
                </c:pt>
                <c:pt idx="31">
                  <c:v>755137.55079958437</c:v>
                </c:pt>
                <c:pt idx="32">
                  <c:v>788121.074885507</c:v>
                </c:pt>
                <c:pt idx="33">
                  <c:v>781061.82677582407</c:v>
                </c:pt>
                <c:pt idx="34">
                  <c:v>845508.83336541324</c:v>
                </c:pt>
                <c:pt idx="35">
                  <c:v>941573.25333859539</c:v>
                </c:pt>
                <c:pt idx="36">
                  <c:v>1054869.6664635495</c:v>
                </c:pt>
                <c:pt idx="37">
                  <c:v>1152810.315754232</c:v>
                </c:pt>
                <c:pt idx="38">
                  <c:v>1227000.117783431</c:v>
                </c:pt>
                <c:pt idx="39">
                  <c:v>1012502.334446399</c:v>
                </c:pt>
                <c:pt idx="40">
                  <c:v>1180933.4563403002</c:v>
                </c:pt>
              </c:numCache>
            </c:numRef>
          </c:val>
        </c:ser>
        <c:ser>
          <c:idx val="2"/>
          <c:order val="2"/>
          <c:tx>
            <c:strRef>
              <c:f>'us_gdptotal (1)'!$A$9</c:f>
              <c:strCache>
                <c:ptCount val="1"/>
                <c:pt idx="0">
                  <c:v>      South America</c:v>
                </c:pt>
              </c:strCache>
            </c:strRef>
          </c:tx>
          <c:dLbls>
            <c:dLbl>
              <c:idx val="40"/>
              <c:layout/>
              <c:showVal val="1"/>
            </c:dLbl>
            <c:delete val="1"/>
          </c:dLbls>
          <c:cat>
            <c:strRef>
              <c:f>'us_gdptotal (1)'!$B$6:$AP$6</c:f>
              <c:strCache>
                <c:ptCount val="4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strCache>
            </c:strRef>
          </c:cat>
          <c:val>
            <c:numRef>
              <c:f>'us_gdptotal (1)'!$B$9:$AP$9</c:f>
              <c:numCache>
                <c:formatCode>General</c:formatCode>
                <c:ptCount val="41"/>
                <c:pt idx="0">
                  <c:v>112299.38993420493</c:v>
                </c:pt>
                <c:pt idx="1">
                  <c:v>127937.89928535387</c:v>
                </c:pt>
                <c:pt idx="2">
                  <c:v>138477.44675756909</c:v>
                </c:pt>
                <c:pt idx="3">
                  <c:v>177215.80391684393</c:v>
                </c:pt>
                <c:pt idx="4">
                  <c:v>221205.95126385472</c:v>
                </c:pt>
                <c:pt idx="5">
                  <c:v>241613.81629033541</c:v>
                </c:pt>
                <c:pt idx="6">
                  <c:v>274673.50789289811</c:v>
                </c:pt>
                <c:pt idx="7">
                  <c:v>318556.59941797244</c:v>
                </c:pt>
                <c:pt idx="8">
                  <c:v>353133.346885812</c:v>
                </c:pt>
                <c:pt idx="9">
                  <c:v>410596.10367667925</c:v>
                </c:pt>
                <c:pt idx="10">
                  <c:v>461468.91535664041</c:v>
                </c:pt>
                <c:pt idx="11">
                  <c:v>525786.10562523024</c:v>
                </c:pt>
                <c:pt idx="12">
                  <c:v>534588.23565640673</c:v>
                </c:pt>
                <c:pt idx="13">
                  <c:v>458394.77429490437</c:v>
                </c:pt>
                <c:pt idx="14">
                  <c:v>446455.9181164662</c:v>
                </c:pt>
                <c:pt idx="15">
                  <c:v>449544.59136773588</c:v>
                </c:pt>
                <c:pt idx="16">
                  <c:v>509507.69481108477</c:v>
                </c:pt>
                <c:pt idx="17">
                  <c:v>541462.82859303523</c:v>
                </c:pt>
                <c:pt idx="18">
                  <c:v>605237.74384348851</c:v>
                </c:pt>
                <c:pt idx="19">
                  <c:v>643566.1305322214</c:v>
                </c:pt>
                <c:pt idx="20">
                  <c:v>741494.21929447202</c:v>
                </c:pt>
                <c:pt idx="21">
                  <c:v>782254.72551519691</c:v>
                </c:pt>
                <c:pt idx="22">
                  <c:v>830553.13917275448</c:v>
                </c:pt>
                <c:pt idx="23">
                  <c:v>898039.3177249321</c:v>
                </c:pt>
                <c:pt idx="24">
                  <c:v>1137387.968571533</c:v>
                </c:pt>
                <c:pt idx="25">
                  <c:v>1395930.297234687</c:v>
                </c:pt>
                <c:pt idx="26">
                  <c:v>1489717.76832968</c:v>
                </c:pt>
                <c:pt idx="27">
                  <c:v>1585691.4549779901</c:v>
                </c:pt>
                <c:pt idx="28">
                  <c:v>1555151.085365766</c:v>
                </c:pt>
                <c:pt idx="29">
                  <c:v>1254694.3001411394</c:v>
                </c:pt>
                <c:pt idx="30">
                  <c:v>1331311.2627689401</c:v>
                </c:pt>
                <c:pt idx="31">
                  <c:v>1225392.7144618421</c:v>
                </c:pt>
                <c:pt idx="32">
                  <c:v>976550.30646542052</c:v>
                </c:pt>
                <c:pt idx="33">
                  <c:v>1052044.449455909</c:v>
                </c:pt>
                <c:pt idx="34">
                  <c:v>1276537.1011803721</c:v>
                </c:pt>
                <c:pt idx="35">
                  <c:v>1629386.5643225536</c:v>
                </c:pt>
                <c:pt idx="36">
                  <c:v>1974511.1019771171</c:v>
                </c:pt>
                <c:pt idx="37">
                  <c:v>2437814.4121030811</c:v>
                </c:pt>
                <c:pt idx="38">
                  <c:v>2961186.2565981289</c:v>
                </c:pt>
                <c:pt idx="39">
                  <c:v>2873999.9857160677</c:v>
                </c:pt>
                <c:pt idx="40">
                  <c:v>3642032.280446372</c:v>
                </c:pt>
              </c:numCache>
            </c:numRef>
          </c:val>
        </c:ser>
        <c:dLbls/>
        <c:marker val="1"/>
        <c:axId val="54931456"/>
        <c:axId val="54932992"/>
      </c:lineChart>
      <c:catAx>
        <c:axId val="54931456"/>
        <c:scaling>
          <c:orientation val="minMax"/>
        </c:scaling>
        <c:axPos val="b"/>
        <c:tickLblPos val="nextTo"/>
        <c:txPr>
          <a:bodyPr/>
          <a:lstStyle/>
          <a:p>
            <a:pPr>
              <a:defRPr sz="940" baseline="0"/>
            </a:pPr>
            <a:endParaRPr lang="pt-PT"/>
          </a:p>
        </c:txPr>
        <c:crossAx val="54932992"/>
        <c:crosses val="autoZero"/>
        <c:auto val="1"/>
        <c:lblAlgn val="ctr"/>
        <c:lblOffset val="100"/>
      </c:catAx>
      <c:valAx>
        <c:axId val="54932992"/>
        <c:scaling>
          <c:orientation val="minMax"/>
        </c:scaling>
        <c:axPos val="l"/>
        <c:majorGridlines/>
        <c:numFmt formatCode="General" sourceLinked="1"/>
        <c:tickLblPos val="nextTo"/>
        <c:txPr>
          <a:bodyPr/>
          <a:lstStyle/>
          <a:p>
            <a:pPr>
              <a:defRPr sz="940" baseline="0"/>
            </a:pPr>
            <a:endParaRPr lang="pt-PT"/>
          </a:p>
        </c:txPr>
        <c:crossAx val="54931456"/>
        <c:crosses val="autoZero"/>
        <c:crossBetween val="between"/>
      </c:valAx>
    </c:plotArea>
    <c:legend>
      <c:legendPos val="r"/>
      <c:layout>
        <c:manualLayout>
          <c:xMode val="edge"/>
          <c:yMode val="edge"/>
          <c:x val="0.76986111111111144"/>
          <c:y val="0.37442403032954263"/>
          <c:w val="0.21347222222222231"/>
          <c:h val="0.46411453776611256"/>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pt-PT"/>
  <c:chart>
    <c:plotArea>
      <c:layout/>
      <c:lineChart>
        <c:grouping val="standard"/>
        <c:ser>
          <c:idx val="0"/>
          <c:order val="0"/>
          <c:tx>
            <c:strRef>
              <c:f>Sheet1!$A$7</c:f>
              <c:strCache>
                <c:ptCount val="1"/>
                <c:pt idx="0">
                  <c:v>      Caribbean</c:v>
                </c:pt>
              </c:strCache>
            </c:strRef>
          </c:tx>
          <c:marker>
            <c:symbol val="none"/>
          </c:marker>
          <c:cat>
            <c:strRef>
              <c:f>Sheet1!$B$6:$BK$6</c:f>
              <c:strCache>
                <c:ptCount val="6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strCache>
            </c:strRef>
          </c:cat>
          <c:val>
            <c:numRef>
              <c:f>Sheet1!$B$7:$BK$7</c:f>
              <c:numCache>
                <c:formatCode>General</c:formatCode>
                <c:ptCount val="62"/>
                <c:pt idx="0">
                  <c:v>14407.593000000003</c:v>
                </c:pt>
                <c:pt idx="1">
                  <c:v>14723.681</c:v>
                </c:pt>
                <c:pt idx="2">
                  <c:v>15044.804999999998</c:v>
                </c:pt>
                <c:pt idx="3">
                  <c:v>15369.012000000002</c:v>
                </c:pt>
                <c:pt idx="4">
                  <c:v>15695.402</c:v>
                </c:pt>
                <c:pt idx="5">
                  <c:v>16024.106</c:v>
                </c:pt>
                <c:pt idx="6">
                  <c:v>16356.371999999996</c:v>
                </c:pt>
                <c:pt idx="7">
                  <c:v>16694.487000000005</c:v>
                </c:pt>
                <c:pt idx="8">
                  <c:v>17041.555</c:v>
                </c:pt>
                <c:pt idx="9">
                  <c:v>17401.16</c:v>
                </c:pt>
                <c:pt idx="10">
                  <c:v>17776.269</c:v>
                </c:pt>
                <c:pt idx="11">
                  <c:v>18168.106</c:v>
                </c:pt>
                <c:pt idx="12">
                  <c:v>18575.143</c:v>
                </c:pt>
                <c:pt idx="13">
                  <c:v>18992.664000000001</c:v>
                </c:pt>
                <c:pt idx="14">
                  <c:v>19413.993999999999</c:v>
                </c:pt>
                <c:pt idx="15">
                  <c:v>19834.075000000001</c:v>
                </c:pt>
                <c:pt idx="16">
                  <c:v>20250.789000000001</c:v>
                </c:pt>
                <c:pt idx="17">
                  <c:v>20664.662</c:v>
                </c:pt>
                <c:pt idx="18">
                  <c:v>21076.402999999998</c:v>
                </c:pt>
                <c:pt idx="19">
                  <c:v>21487.708999999999</c:v>
                </c:pt>
                <c:pt idx="20">
                  <c:v>21899.518999999997</c:v>
                </c:pt>
                <c:pt idx="21">
                  <c:v>22312.52</c:v>
                </c:pt>
                <c:pt idx="22">
                  <c:v>22725.224999999999</c:v>
                </c:pt>
                <c:pt idx="23">
                  <c:v>23133.967000000004</c:v>
                </c:pt>
                <c:pt idx="24">
                  <c:v>23533.883999999998</c:v>
                </c:pt>
                <c:pt idx="25">
                  <c:v>23921.949000000001</c:v>
                </c:pt>
                <c:pt idx="26">
                  <c:v>24296.543000000001</c:v>
                </c:pt>
                <c:pt idx="27">
                  <c:v>24659.956999999999</c:v>
                </c:pt>
                <c:pt idx="28">
                  <c:v>25017.897000000001</c:v>
                </c:pt>
                <c:pt idx="29">
                  <c:v>25378.367999999999</c:v>
                </c:pt>
                <c:pt idx="30">
                  <c:v>25747.285000000003</c:v>
                </c:pt>
                <c:pt idx="31">
                  <c:v>26126.232</c:v>
                </c:pt>
                <c:pt idx="32">
                  <c:v>26513.977999999999</c:v>
                </c:pt>
                <c:pt idx="33">
                  <c:v>26910.163</c:v>
                </c:pt>
                <c:pt idx="34">
                  <c:v>27313.492999999999</c:v>
                </c:pt>
                <c:pt idx="35">
                  <c:v>27722.723999999998</c:v>
                </c:pt>
                <c:pt idx="36">
                  <c:v>28137.980000000003</c:v>
                </c:pt>
                <c:pt idx="37">
                  <c:v>28558.873</c:v>
                </c:pt>
                <c:pt idx="38">
                  <c:v>28982.841</c:v>
                </c:pt>
                <c:pt idx="39">
                  <c:v>29406.542000000001</c:v>
                </c:pt>
                <c:pt idx="40">
                  <c:v>29827.273000000001</c:v>
                </c:pt>
                <c:pt idx="41">
                  <c:v>30244.077000000001</c:v>
                </c:pt>
                <c:pt idx="42">
                  <c:v>30656.612999999998</c:v>
                </c:pt>
                <c:pt idx="43">
                  <c:v>31063.588000000003</c:v>
                </c:pt>
                <c:pt idx="44">
                  <c:v>31463.771000000001</c:v>
                </c:pt>
                <c:pt idx="45">
                  <c:v>31856.293000000001</c:v>
                </c:pt>
                <c:pt idx="46">
                  <c:v>32239.898000000001</c:v>
                </c:pt>
                <c:pt idx="47">
                  <c:v>32614.523000000001</c:v>
                </c:pt>
                <c:pt idx="48">
                  <c:v>32982.056000000004</c:v>
                </c:pt>
                <c:pt idx="49">
                  <c:v>33345.290999999997</c:v>
                </c:pt>
                <c:pt idx="50">
                  <c:v>33706.057000000001</c:v>
                </c:pt>
                <c:pt idx="51">
                  <c:v>34065.378000000004</c:v>
                </c:pt>
                <c:pt idx="52">
                  <c:v>34422.06</c:v>
                </c:pt>
                <c:pt idx="53">
                  <c:v>34773.071000000004</c:v>
                </c:pt>
                <c:pt idx="54">
                  <c:v>35114.132999999994</c:v>
                </c:pt>
                <c:pt idx="55">
                  <c:v>35442.374000000003</c:v>
                </c:pt>
                <c:pt idx="56">
                  <c:v>35756.579000000005</c:v>
                </c:pt>
                <c:pt idx="57">
                  <c:v>36058.176999999996</c:v>
                </c:pt>
                <c:pt idx="58">
                  <c:v>36350.17</c:v>
                </c:pt>
                <c:pt idx="59">
                  <c:v>36636.892</c:v>
                </c:pt>
                <c:pt idx="60">
                  <c:v>36921.524999999994</c:v>
                </c:pt>
                <c:pt idx="61">
                  <c:v>37205.034</c:v>
                </c:pt>
              </c:numCache>
            </c:numRef>
          </c:val>
        </c:ser>
        <c:ser>
          <c:idx val="1"/>
          <c:order val="1"/>
          <c:tx>
            <c:strRef>
              <c:f>Sheet1!$A$8</c:f>
              <c:strCache>
                <c:ptCount val="1"/>
                <c:pt idx="0">
                  <c:v>      Central America</c:v>
                </c:pt>
              </c:strCache>
            </c:strRef>
          </c:tx>
          <c:marker>
            <c:symbol val="none"/>
          </c:marker>
          <c:cat>
            <c:strRef>
              <c:f>Sheet1!$B$6:$BK$6</c:f>
              <c:strCache>
                <c:ptCount val="6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strCache>
            </c:strRef>
          </c:cat>
          <c:val>
            <c:numRef>
              <c:f>Sheet1!$B$8:$BK$8</c:f>
              <c:numCache>
                <c:formatCode>General</c:formatCode>
                <c:ptCount val="62"/>
                <c:pt idx="0">
                  <c:v>37889.037000000004</c:v>
                </c:pt>
                <c:pt idx="1">
                  <c:v>38893.162999999993</c:v>
                </c:pt>
                <c:pt idx="2">
                  <c:v>40018.814000000006</c:v>
                </c:pt>
                <c:pt idx="3">
                  <c:v>41247.079000000005</c:v>
                </c:pt>
                <c:pt idx="4">
                  <c:v>42561.686000000002</c:v>
                </c:pt>
                <c:pt idx="5">
                  <c:v>43948.974000000002</c:v>
                </c:pt>
                <c:pt idx="6">
                  <c:v>45398.001000000004</c:v>
                </c:pt>
                <c:pt idx="7">
                  <c:v>46900.44</c:v>
                </c:pt>
                <c:pt idx="8">
                  <c:v>48450.389000000003</c:v>
                </c:pt>
                <c:pt idx="9">
                  <c:v>50043.984000000004</c:v>
                </c:pt>
                <c:pt idx="10">
                  <c:v>51678.32</c:v>
                </c:pt>
                <c:pt idx="11">
                  <c:v>53350.277999999998</c:v>
                </c:pt>
                <c:pt idx="12">
                  <c:v>55055.507000000005</c:v>
                </c:pt>
                <c:pt idx="13">
                  <c:v>56787.998999999996</c:v>
                </c:pt>
                <c:pt idx="14">
                  <c:v>58541.3</c:v>
                </c:pt>
                <c:pt idx="15">
                  <c:v>60312.188000000002</c:v>
                </c:pt>
                <c:pt idx="16">
                  <c:v>62093.684000000001</c:v>
                </c:pt>
                <c:pt idx="17">
                  <c:v>63889.546000000002</c:v>
                </c:pt>
                <c:pt idx="18">
                  <c:v>65720.373000000007</c:v>
                </c:pt>
                <c:pt idx="19">
                  <c:v>67614.587</c:v>
                </c:pt>
                <c:pt idx="20">
                  <c:v>69591.237999999998</c:v>
                </c:pt>
                <c:pt idx="21">
                  <c:v>71654.570000000007</c:v>
                </c:pt>
                <c:pt idx="22">
                  <c:v>73793.754000000001</c:v>
                </c:pt>
                <c:pt idx="23">
                  <c:v>75993.629000000015</c:v>
                </c:pt>
                <c:pt idx="24">
                  <c:v>78232.004000000001</c:v>
                </c:pt>
                <c:pt idx="25">
                  <c:v>80489.960999999981</c:v>
                </c:pt>
                <c:pt idx="26">
                  <c:v>82767.504000000001</c:v>
                </c:pt>
                <c:pt idx="27">
                  <c:v>85061.691000000006</c:v>
                </c:pt>
                <c:pt idx="28">
                  <c:v>87347.31299999998</c:v>
                </c:pt>
                <c:pt idx="29">
                  <c:v>89593.242999999988</c:v>
                </c:pt>
                <c:pt idx="30">
                  <c:v>91779.191000000006</c:v>
                </c:pt>
                <c:pt idx="31">
                  <c:v>93891.013999999981</c:v>
                </c:pt>
                <c:pt idx="32">
                  <c:v>95938.785000000003</c:v>
                </c:pt>
                <c:pt idx="33">
                  <c:v>97956.689000000013</c:v>
                </c:pt>
                <c:pt idx="34">
                  <c:v>99993.808999999994</c:v>
                </c:pt>
                <c:pt idx="35">
                  <c:v>102085.455</c:v>
                </c:pt>
                <c:pt idx="36">
                  <c:v>104241.89200000001</c:v>
                </c:pt>
                <c:pt idx="37">
                  <c:v>106451.9</c:v>
                </c:pt>
                <c:pt idx="38">
                  <c:v>108702.97100000002</c:v>
                </c:pt>
                <c:pt idx="39">
                  <c:v>110974.162</c:v>
                </c:pt>
                <c:pt idx="40">
                  <c:v>113249.09</c:v>
                </c:pt>
                <c:pt idx="41">
                  <c:v>115523.60400000002</c:v>
                </c:pt>
                <c:pt idx="42">
                  <c:v>117799.62699999999</c:v>
                </c:pt>
                <c:pt idx="43">
                  <c:v>120073.34699999998</c:v>
                </c:pt>
                <c:pt idx="44">
                  <c:v>122341.48199999999</c:v>
                </c:pt>
                <c:pt idx="45">
                  <c:v>124600.11900000002</c:v>
                </c:pt>
                <c:pt idx="46">
                  <c:v>126851.18900000001</c:v>
                </c:pt>
                <c:pt idx="47">
                  <c:v>129090.306</c:v>
                </c:pt>
                <c:pt idx="48">
                  <c:v>131300.38899999997</c:v>
                </c:pt>
                <c:pt idx="49">
                  <c:v>133459.603</c:v>
                </c:pt>
                <c:pt idx="50">
                  <c:v>135554.67300000001</c:v>
                </c:pt>
                <c:pt idx="51">
                  <c:v>137576.27700000003</c:v>
                </c:pt>
                <c:pt idx="52">
                  <c:v>139534.973</c:v>
                </c:pt>
                <c:pt idx="53">
                  <c:v>141462.03899999999</c:v>
                </c:pt>
                <c:pt idx="54">
                  <c:v>143401.092</c:v>
                </c:pt>
                <c:pt idx="55">
                  <c:v>145383.68399999998</c:v>
                </c:pt>
                <c:pt idx="56">
                  <c:v>147419.38399999996</c:v>
                </c:pt>
                <c:pt idx="57">
                  <c:v>149499.34099999999</c:v>
                </c:pt>
                <c:pt idx="58">
                  <c:v>151613.799</c:v>
                </c:pt>
                <c:pt idx="59">
                  <c:v>153745.65700000001</c:v>
                </c:pt>
                <c:pt idx="60">
                  <c:v>155880.99</c:v>
                </c:pt>
                <c:pt idx="61">
                  <c:v>158018.38199999998</c:v>
                </c:pt>
              </c:numCache>
            </c:numRef>
          </c:val>
        </c:ser>
        <c:ser>
          <c:idx val="2"/>
          <c:order val="2"/>
          <c:tx>
            <c:strRef>
              <c:f>Sheet1!$A$9</c:f>
              <c:strCache>
                <c:ptCount val="1"/>
                <c:pt idx="0">
                  <c:v>      South America</c:v>
                </c:pt>
              </c:strCache>
            </c:strRef>
          </c:tx>
          <c:marker>
            <c:symbol val="none"/>
          </c:marker>
          <c:cat>
            <c:strRef>
              <c:f>Sheet1!$B$6:$BK$6</c:f>
              <c:strCache>
                <c:ptCount val="6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strCache>
            </c:strRef>
          </c:cat>
          <c:val>
            <c:numRef>
              <c:f>Sheet1!$B$9:$BK$9</c:f>
              <c:numCache>
                <c:formatCode>General</c:formatCode>
                <c:ptCount val="62"/>
                <c:pt idx="0">
                  <c:v>112369.32</c:v>
                </c:pt>
                <c:pt idx="1">
                  <c:v>115490.455</c:v>
                </c:pt>
                <c:pt idx="2">
                  <c:v>118731.75199999999</c:v>
                </c:pt>
                <c:pt idx="3">
                  <c:v>122065.23</c:v>
                </c:pt>
                <c:pt idx="4">
                  <c:v>125472.55</c:v>
                </c:pt>
                <c:pt idx="5">
                  <c:v>128944.954</c:v>
                </c:pt>
                <c:pt idx="6">
                  <c:v>132483.91800000001</c:v>
                </c:pt>
                <c:pt idx="7">
                  <c:v>136100.522</c:v>
                </c:pt>
                <c:pt idx="8">
                  <c:v>139813.73800000001</c:v>
                </c:pt>
                <c:pt idx="9">
                  <c:v>143647.579</c:v>
                </c:pt>
                <c:pt idx="10">
                  <c:v>147622.44500000001</c:v>
                </c:pt>
                <c:pt idx="11">
                  <c:v>151745.95499999996</c:v>
                </c:pt>
                <c:pt idx="12">
                  <c:v>156004.89599999998</c:v>
                </c:pt>
                <c:pt idx="13">
                  <c:v>160361.77300000002</c:v>
                </c:pt>
                <c:pt idx="14">
                  <c:v>164764.573</c:v>
                </c:pt>
                <c:pt idx="15">
                  <c:v>169175.50599999999</c:v>
                </c:pt>
                <c:pt idx="16">
                  <c:v>173583.19500000001</c:v>
                </c:pt>
                <c:pt idx="17">
                  <c:v>177997.6</c:v>
                </c:pt>
                <c:pt idx="18">
                  <c:v>182428.83399999997</c:v>
                </c:pt>
                <c:pt idx="19">
                  <c:v>186895.38299999997</c:v>
                </c:pt>
                <c:pt idx="20">
                  <c:v>191412.592</c:v>
                </c:pt>
                <c:pt idx="21">
                  <c:v>195979.30799999999</c:v>
                </c:pt>
                <c:pt idx="22">
                  <c:v>200595.05</c:v>
                </c:pt>
                <c:pt idx="23">
                  <c:v>205277.30599999998</c:v>
                </c:pt>
                <c:pt idx="24">
                  <c:v>210048.14800000002</c:v>
                </c:pt>
                <c:pt idx="25">
                  <c:v>214923.03099999999</c:v>
                </c:pt>
                <c:pt idx="26">
                  <c:v>219904.61000000002</c:v>
                </c:pt>
                <c:pt idx="27">
                  <c:v>224987.24000000002</c:v>
                </c:pt>
                <c:pt idx="28">
                  <c:v>230166.72500000001</c:v>
                </c:pt>
                <c:pt idx="29">
                  <c:v>235435.41999999998</c:v>
                </c:pt>
                <c:pt idx="30">
                  <c:v>240784.10399999999</c:v>
                </c:pt>
                <c:pt idx="31">
                  <c:v>246210.448</c:v>
                </c:pt>
                <c:pt idx="32">
                  <c:v>251704.995</c:v>
                </c:pt>
                <c:pt idx="33">
                  <c:v>257241.80399999997</c:v>
                </c:pt>
                <c:pt idx="34">
                  <c:v>262788.12699999992</c:v>
                </c:pt>
                <c:pt idx="35">
                  <c:v>268317.91100000002</c:v>
                </c:pt>
                <c:pt idx="36">
                  <c:v>273821.43800000002</c:v>
                </c:pt>
                <c:pt idx="37">
                  <c:v>279296.05499999999</c:v>
                </c:pt>
                <c:pt idx="38">
                  <c:v>284732.217</c:v>
                </c:pt>
                <c:pt idx="39">
                  <c:v>290121.90500000009</c:v>
                </c:pt>
                <c:pt idx="40">
                  <c:v>295460.34899999993</c:v>
                </c:pt>
                <c:pt idx="41">
                  <c:v>300735.886</c:v>
                </c:pt>
                <c:pt idx="42">
                  <c:v>305948.99900000007</c:v>
                </c:pt>
                <c:pt idx="43">
                  <c:v>311122.38799999992</c:v>
                </c:pt>
                <c:pt idx="44">
                  <c:v>316288.49900000007</c:v>
                </c:pt>
                <c:pt idx="45">
                  <c:v>321468.68199999991</c:v>
                </c:pt>
                <c:pt idx="46">
                  <c:v>326667.70299999992</c:v>
                </c:pt>
                <c:pt idx="47">
                  <c:v>331871.397</c:v>
                </c:pt>
                <c:pt idx="48">
                  <c:v>337058.54300000001</c:v>
                </c:pt>
                <c:pt idx="49">
                  <c:v>342198.92800000001</c:v>
                </c:pt>
                <c:pt idx="50">
                  <c:v>347267.97700000001</c:v>
                </c:pt>
                <c:pt idx="51">
                  <c:v>352264.16899999994</c:v>
                </c:pt>
                <c:pt idx="52">
                  <c:v>357186.52899999992</c:v>
                </c:pt>
                <c:pt idx="53">
                  <c:v>362012.22300000006</c:v>
                </c:pt>
                <c:pt idx="54">
                  <c:v>366714.02399999998</c:v>
                </c:pt>
                <c:pt idx="55">
                  <c:v>371275.20199999999</c:v>
                </c:pt>
                <c:pt idx="56">
                  <c:v>375681.00300000008</c:v>
                </c:pt>
                <c:pt idx="57">
                  <c:v>379942.446</c:v>
                </c:pt>
                <c:pt idx="58">
                  <c:v>384100.78499999997</c:v>
                </c:pt>
                <c:pt idx="59">
                  <c:v>388214.10600000003</c:v>
                </c:pt>
                <c:pt idx="60">
                  <c:v>392323.81199999992</c:v>
                </c:pt>
                <c:pt idx="61">
                  <c:v>396443.88</c:v>
                </c:pt>
              </c:numCache>
            </c:numRef>
          </c:val>
        </c:ser>
        <c:dLbls/>
        <c:marker val="1"/>
        <c:axId val="54384512"/>
        <c:axId val="54386048"/>
      </c:lineChart>
      <c:catAx>
        <c:axId val="54384512"/>
        <c:scaling>
          <c:orientation val="minMax"/>
        </c:scaling>
        <c:axPos val="b"/>
        <c:tickLblPos val="nextTo"/>
        <c:crossAx val="54386048"/>
        <c:crosses val="autoZero"/>
        <c:auto val="1"/>
        <c:lblAlgn val="ctr"/>
        <c:lblOffset val="100"/>
      </c:catAx>
      <c:valAx>
        <c:axId val="54386048"/>
        <c:scaling>
          <c:orientation val="minMax"/>
        </c:scaling>
        <c:axPos val="l"/>
        <c:majorGridlines/>
        <c:numFmt formatCode="General" sourceLinked="1"/>
        <c:tickLblPos val="nextTo"/>
        <c:crossAx val="54384512"/>
        <c:crosses val="autoZero"/>
        <c:crossBetween val="between"/>
      </c:valAx>
    </c:plotArea>
    <c:legend>
      <c:legendPos val="r"/>
      <c:layout/>
      <c:txPr>
        <a:bodyPr/>
        <a:lstStyle/>
        <a:p>
          <a:pPr>
            <a:defRPr sz="1290" baseline="0"/>
          </a:pPr>
          <a:endParaRPr lang="pt-PT"/>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pt-PT"/>
  <c:chart>
    <c:plotArea>
      <c:layout/>
      <c:lineChart>
        <c:grouping val="standard"/>
        <c:ser>
          <c:idx val="0"/>
          <c:order val="0"/>
          <c:tx>
            <c:strRef>
              <c:f>Sheet1!$A$7:$B$7</c:f>
              <c:strCache>
                <c:ptCount val="1"/>
                <c:pt idx="0">
                  <c:v>      Caribbean All sectors</c:v>
                </c:pt>
              </c:strCache>
            </c:strRef>
          </c:tx>
          <c:marker>
            <c:symbol val="none"/>
          </c:marker>
          <c:cat>
            <c:strRef>
              <c:f>Sheet1!$C$6:$AH$6</c:f>
              <c:strCache>
                <c:ptCount val="3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strCache>
            </c:strRef>
          </c:cat>
          <c:val>
            <c:numRef>
              <c:f>Sheet1!$C$7:$AH$7</c:f>
              <c:numCache>
                <c:formatCode>General</c:formatCode>
                <c:ptCount val="32"/>
                <c:pt idx="0">
                  <c:v>9615.4679999999935</c:v>
                </c:pt>
                <c:pt idx="1">
                  <c:v>9889.8149999999951</c:v>
                </c:pt>
                <c:pt idx="2">
                  <c:v>10156.046</c:v>
                </c:pt>
                <c:pt idx="3">
                  <c:v>10411.272999999996</c:v>
                </c:pt>
                <c:pt idx="4">
                  <c:v>10678.478999999992</c:v>
                </c:pt>
                <c:pt idx="5">
                  <c:v>10947.823</c:v>
                </c:pt>
                <c:pt idx="6">
                  <c:v>11209.058000000001</c:v>
                </c:pt>
                <c:pt idx="7">
                  <c:v>11435.713000000003</c:v>
                </c:pt>
                <c:pt idx="8">
                  <c:v>11677.716</c:v>
                </c:pt>
                <c:pt idx="9">
                  <c:v>11899.982</c:v>
                </c:pt>
                <c:pt idx="10">
                  <c:v>11954.699000000002</c:v>
                </c:pt>
                <c:pt idx="11">
                  <c:v>12150.79</c:v>
                </c:pt>
                <c:pt idx="12">
                  <c:v>12356.123000000003</c:v>
                </c:pt>
                <c:pt idx="13">
                  <c:v>12558.567999999992</c:v>
                </c:pt>
                <c:pt idx="14">
                  <c:v>12767.644000000004</c:v>
                </c:pt>
                <c:pt idx="15">
                  <c:v>12946.036</c:v>
                </c:pt>
                <c:pt idx="16">
                  <c:v>13116.777</c:v>
                </c:pt>
                <c:pt idx="17">
                  <c:v>13270.803</c:v>
                </c:pt>
                <c:pt idx="18">
                  <c:v>13417.53</c:v>
                </c:pt>
                <c:pt idx="19">
                  <c:v>13580.866999999993</c:v>
                </c:pt>
                <c:pt idx="20">
                  <c:v>13747.073</c:v>
                </c:pt>
                <c:pt idx="21">
                  <c:v>13963.787</c:v>
                </c:pt>
                <c:pt idx="22">
                  <c:v>14181.240000000003</c:v>
                </c:pt>
                <c:pt idx="23">
                  <c:v>14415.31</c:v>
                </c:pt>
                <c:pt idx="24">
                  <c:v>14656.437</c:v>
                </c:pt>
                <c:pt idx="25">
                  <c:v>14959.351000000001</c:v>
                </c:pt>
                <c:pt idx="26">
                  <c:v>15238.482</c:v>
                </c:pt>
                <c:pt idx="27">
                  <c:v>15582.147000000004</c:v>
                </c:pt>
                <c:pt idx="28">
                  <c:v>15861.198</c:v>
                </c:pt>
                <c:pt idx="29">
                  <c:v>16193.084000000004</c:v>
                </c:pt>
                <c:pt idx="30">
                  <c:v>16407.597000000005</c:v>
                </c:pt>
                <c:pt idx="31">
                  <c:v>16633.780000000006</c:v>
                </c:pt>
              </c:numCache>
            </c:numRef>
          </c:val>
        </c:ser>
        <c:ser>
          <c:idx val="1"/>
          <c:order val="1"/>
          <c:tx>
            <c:strRef>
              <c:f>Sheet1!$A$8:$B$8</c:f>
              <c:strCache>
                <c:ptCount val="1"/>
                <c:pt idx="0">
                  <c:v>      Caribbean Agriculture sector</c:v>
                </c:pt>
              </c:strCache>
            </c:strRef>
          </c:tx>
          <c:marker>
            <c:symbol val="none"/>
          </c:marker>
          <c:cat>
            <c:strRef>
              <c:f>Sheet1!$C$6:$AH$6</c:f>
              <c:strCache>
                <c:ptCount val="3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strCache>
            </c:strRef>
          </c:cat>
          <c:val>
            <c:numRef>
              <c:f>Sheet1!$C$8:$AH$8</c:f>
              <c:numCache>
                <c:formatCode>General</c:formatCode>
                <c:ptCount val="32"/>
                <c:pt idx="0">
                  <c:v>3499</c:v>
                </c:pt>
                <c:pt idx="1">
                  <c:v>3518</c:v>
                </c:pt>
                <c:pt idx="2">
                  <c:v>3542</c:v>
                </c:pt>
                <c:pt idx="3">
                  <c:v>3575</c:v>
                </c:pt>
                <c:pt idx="4">
                  <c:v>3598</c:v>
                </c:pt>
                <c:pt idx="5">
                  <c:v>3619</c:v>
                </c:pt>
                <c:pt idx="6">
                  <c:v>3634</c:v>
                </c:pt>
                <c:pt idx="7">
                  <c:v>3645</c:v>
                </c:pt>
                <c:pt idx="8">
                  <c:v>3654</c:v>
                </c:pt>
                <c:pt idx="9">
                  <c:v>3660</c:v>
                </c:pt>
                <c:pt idx="10">
                  <c:v>3653</c:v>
                </c:pt>
                <c:pt idx="11">
                  <c:v>3664</c:v>
                </c:pt>
                <c:pt idx="12">
                  <c:v>3623</c:v>
                </c:pt>
                <c:pt idx="13">
                  <c:v>3622</c:v>
                </c:pt>
                <c:pt idx="14">
                  <c:v>3600</c:v>
                </c:pt>
                <c:pt idx="15">
                  <c:v>3596</c:v>
                </c:pt>
                <c:pt idx="16">
                  <c:v>3609</c:v>
                </c:pt>
                <c:pt idx="17">
                  <c:v>3622</c:v>
                </c:pt>
                <c:pt idx="18">
                  <c:v>3637</c:v>
                </c:pt>
                <c:pt idx="19">
                  <c:v>3650</c:v>
                </c:pt>
                <c:pt idx="20">
                  <c:v>3657</c:v>
                </c:pt>
                <c:pt idx="21">
                  <c:v>3662</c:v>
                </c:pt>
                <c:pt idx="22">
                  <c:v>3666</c:v>
                </c:pt>
                <c:pt idx="23">
                  <c:v>3663</c:v>
                </c:pt>
                <c:pt idx="24">
                  <c:v>3661</c:v>
                </c:pt>
                <c:pt idx="25">
                  <c:v>3669</c:v>
                </c:pt>
                <c:pt idx="26">
                  <c:v>3674</c:v>
                </c:pt>
                <c:pt idx="27">
                  <c:v>3676</c:v>
                </c:pt>
                <c:pt idx="28">
                  <c:v>3675</c:v>
                </c:pt>
                <c:pt idx="29">
                  <c:v>3671</c:v>
                </c:pt>
                <c:pt idx="30">
                  <c:v>3667</c:v>
                </c:pt>
                <c:pt idx="31">
                  <c:v>3664</c:v>
                </c:pt>
              </c:numCache>
            </c:numRef>
          </c:val>
        </c:ser>
        <c:ser>
          <c:idx val="2"/>
          <c:order val="2"/>
          <c:tx>
            <c:strRef>
              <c:f>Sheet1!$A$9:$B$9</c:f>
              <c:strCache>
                <c:ptCount val="1"/>
                <c:pt idx="0">
                  <c:v>      Central America All sectors</c:v>
                </c:pt>
              </c:strCache>
            </c:strRef>
          </c:tx>
          <c:marker>
            <c:symbol val="none"/>
          </c:marker>
          <c:cat>
            <c:strRef>
              <c:f>Sheet1!$C$6:$AH$6</c:f>
              <c:strCache>
                <c:ptCount val="3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strCache>
            </c:strRef>
          </c:cat>
          <c:val>
            <c:numRef>
              <c:f>Sheet1!$C$9:$AH$9</c:f>
              <c:numCache>
                <c:formatCode>General</c:formatCode>
                <c:ptCount val="32"/>
                <c:pt idx="0">
                  <c:v>29305.508999999998</c:v>
                </c:pt>
                <c:pt idx="1">
                  <c:v>30150.263999999999</c:v>
                </c:pt>
                <c:pt idx="2">
                  <c:v>31049.21</c:v>
                </c:pt>
                <c:pt idx="3">
                  <c:v>31982.231</c:v>
                </c:pt>
                <c:pt idx="4">
                  <c:v>32925.743000000002</c:v>
                </c:pt>
                <c:pt idx="5">
                  <c:v>34000.671999999999</c:v>
                </c:pt>
                <c:pt idx="6">
                  <c:v>35157.984000000011</c:v>
                </c:pt>
                <c:pt idx="7">
                  <c:v>36459.660999999993</c:v>
                </c:pt>
                <c:pt idx="8">
                  <c:v>37768.533000000003</c:v>
                </c:pt>
                <c:pt idx="9">
                  <c:v>39010.157000000007</c:v>
                </c:pt>
                <c:pt idx="10">
                  <c:v>40463.881000000001</c:v>
                </c:pt>
                <c:pt idx="11">
                  <c:v>41670.273000000001</c:v>
                </c:pt>
                <c:pt idx="12">
                  <c:v>43191.950000000012</c:v>
                </c:pt>
                <c:pt idx="13">
                  <c:v>44792.543000000005</c:v>
                </c:pt>
                <c:pt idx="14">
                  <c:v>45908.398000000001</c:v>
                </c:pt>
                <c:pt idx="15">
                  <c:v>47059.973000000005</c:v>
                </c:pt>
                <c:pt idx="16">
                  <c:v>48304.714</c:v>
                </c:pt>
                <c:pt idx="17">
                  <c:v>50481.961000000003</c:v>
                </c:pt>
                <c:pt idx="18">
                  <c:v>51785.818000000014</c:v>
                </c:pt>
                <c:pt idx="19">
                  <c:v>52574.786</c:v>
                </c:pt>
                <c:pt idx="20">
                  <c:v>53574.431000000004</c:v>
                </c:pt>
                <c:pt idx="21">
                  <c:v>54307.384000000013</c:v>
                </c:pt>
                <c:pt idx="22">
                  <c:v>55427.466</c:v>
                </c:pt>
                <c:pt idx="23">
                  <c:v>56198.498</c:v>
                </c:pt>
                <c:pt idx="24">
                  <c:v>58175.894</c:v>
                </c:pt>
                <c:pt idx="25">
                  <c:v>59506.943000000007</c:v>
                </c:pt>
                <c:pt idx="26">
                  <c:v>61533.348000000013</c:v>
                </c:pt>
                <c:pt idx="27">
                  <c:v>62978.429000000004</c:v>
                </c:pt>
                <c:pt idx="28">
                  <c:v>64533.567999999999</c:v>
                </c:pt>
                <c:pt idx="29">
                  <c:v>65033.239000000001</c:v>
                </c:pt>
                <c:pt idx="30">
                  <c:v>67215.354999999996</c:v>
                </c:pt>
                <c:pt idx="31">
                  <c:v>68731.975999999995</c:v>
                </c:pt>
              </c:numCache>
            </c:numRef>
          </c:val>
        </c:ser>
        <c:ser>
          <c:idx val="3"/>
          <c:order val="3"/>
          <c:tx>
            <c:strRef>
              <c:f>Sheet1!$A$10:$B$10</c:f>
              <c:strCache>
                <c:ptCount val="1"/>
                <c:pt idx="0">
                  <c:v>      Central America Agriculture sector</c:v>
                </c:pt>
              </c:strCache>
            </c:strRef>
          </c:tx>
          <c:marker>
            <c:symbol val="none"/>
          </c:marker>
          <c:cat>
            <c:strRef>
              <c:f>Sheet1!$C$6:$AH$6</c:f>
              <c:strCache>
                <c:ptCount val="3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strCache>
            </c:strRef>
          </c:cat>
          <c:val>
            <c:numRef>
              <c:f>Sheet1!$C$10:$AH$10</c:f>
              <c:numCache>
                <c:formatCode>General</c:formatCode>
                <c:ptCount val="32"/>
                <c:pt idx="0">
                  <c:v>11225</c:v>
                </c:pt>
                <c:pt idx="1">
                  <c:v>11318</c:v>
                </c:pt>
                <c:pt idx="2">
                  <c:v>11400</c:v>
                </c:pt>
                <c:pt idx="3">
                  <c:v>11478</c:v>
                </c:pt>
                <c:pt idx="4">
                  <c:v>11552</c:v>
                </c:pt>
                <c:pt idx="5">
                  <c:v>11636</c:v>
                </c:pt>
                <c:pt idx="6">
                  <c:v>11724</c:v>
                </c:pt>
                <c:pt idx="7">
                  <c:v>11821</c:v>
                </c:pt>
                <c:pt idx="8">
                  <c:v>11913</c:v>
                </c:pt>
                <c:pt idx="9">
                  <c:v>12030</c:v>
                </c:pt>
                <c:pt idx="10">
                  <c:v>12217</c:v>
                </c:pt>
                <c:pt idx="11">
                  <c:v>12320</c:v>
                </c:pt>
                <c:pt idx="12">
                  <c:v>12486</c:v>
                </c:pt>
                <c:pt idx="13">
                  <c:v>12612</c:v>
                </c:pt>
                <c:pt idx="14">
                  <c:v>12582</c:v>
                </c:pt>
                <c:pt idx="15">
                  <c:v>12519</c:v>
                </c:pt>
                <c:pt idx="16">
                  <c:v>12542</c:v>
                </c:pt>
                <c:pt idx="17">
                  <c:v>12672</c:v>
                </c:pt>
                <c:pt idx="18">
                  <c:v>12653</c:v>
                </c:pt>
                <c:pt idx="19">
                  <c:v>12532</c:v>
                </c:pt>
                <c:pt idx="20">
                  <c:v>12545</c:v>
                </c:pt>
                <c:pt idx="21">
                  <c:v>12520</c:v>
                </c:pt>
                <c:pt idx="22">
                  <c:v>12533</c:v>
                </c:pt>
                <c:pt idx="23">
                  <c:v>12506</c:v>
                </c:pt>
                <c:pt idx="24">
                  <c:v>12607</c:v>
                </c:pt>
                <c:pt idx="25">
                  <c:v>12541</c:v>
                </c:pt>
                <c:pt idx="26">
                  <c:v>12616</c:v>
                </c:pt>
                <c:pt idx="27">
                  <c:v>12401</c:v>
                </c:pt>
                <c:pt idx="28">
                  <c:v>12326</c:v>
                </c:pt>
                <c:pt idx="29">
                  <c:v>12250</c:v>
                </c:pt>
                <c:pt idx="30">
                  <c:v>12173</c:v>
                </c:pt>
                <c:pt idx="31">
                  <c:v>12099</c:v>
                </c:pt>
              </c:numCache>
            </c:numRef>
          </c:val>
        </c:ser>
        <c:ser>
          <c:idx val="4"/>
          <c:order val="4"/>
          <c:tx>
            <c:strRef>
              <c:f>Sheet1!$A$11:$B$11</c:f>
              <c:strCache>
                <c:ptCount val="1"/>
                <c:pt idx="0">
                  <c:v>      South America All sectors</c:v>
                </c:pt>
              </c:strCache>
            </c:strRef>
          </c:tx>
          <c:marker>
            <c:symbol val="none"/>
          </c:marker>
          <c:cat>
            <c:strRef>
              <c:f>Sheet1!$C$6:$AH$6</c:f>
              <c:strCache>
                <c:ptCount val="3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strCache>
            </c:strRef>
          </c:cat>
          <c:val>
            <c:numRef>
              <c:f>Sheet1!$C$11:$AH$11</c:f>
              <c:numCache>
                <c:formatCode>General</c:formatCode>
                <c:ptCount val="32"/>
                <c:pt idx="0">
                  <c:v>87796.857000000004</c:v>
                </c:pt>
                <c:pt idx="1">
                  <c:v>90768.501000000004</c:v>
                </c:pt>
                <c:pt idx="2">
                  <c:v>93609.636000000013</c:v>
                </c:pt>
                <c:pt idx="3">
                  <c:v>96609.815000000002</c:v>
                </c:pt>
                <c:pt idx="4">
                  <c:v>99326.76</c:v>
                </c:pt>
                <c:pt idx="5">
                  <c:v>102191.61599999999</c:v>
                </c:pt>
                <c:pt idx="6">
                  <c:v>104812.076</c:v>
                </c:pt>
                <c:pt idx="7">
                  <c:v>108478.558</c:v>
                </c:pt>
                <c:pt idx="8">
                  <c:v>111338.16</c:v>
                </c:pt>
                <c:pt idx="9">
                  <c:v>114354.538</c:v>
                </c:pt>
                <c:pt idx="10">
                  <c:v>117901.008</c:v>
                </c:pt>
                <c:pt idx="11">
                  <c:v>122873.59</c:v>
                </c:pt>
                <c:pt idx="12">
                  <c:v>128423.66499999999</c:v>
                </c:pt>
                <c:pt idx="13">
                  <c:v>131392.05499999993</c:v>
                </c:pt>
                <c:pt idx="14">
                  <c:v>135369.81299999999</c:v>
                </c:pt>
                <c:pt idx="15">
                  <c:v>139686.94699999999</c:v>
                </c:pt>
                <c:pt idx="16">
                  <c:v>141509.66099999999</c:v>
                </c:pt>
                <c:pt idx="17">
                  <c:v>146562.992</c:v>
                </c:pt>
                <c:pt idx="18">
                  <c:v>150497.04300000001</c:v>
                </c:pt>
                <c:pt idx="19">
                  <c:v>155489.679</c:v>
                </c:pt>
                <c:pt idx="20">
                  <c:v>158259.40700000001</c:v>
                </c:pt>
                <c:pt idx="21">
                  <c:v>162761.79699999999</c:v>
                </c:pt>
                <c:pt idx="22">
                  <c:v>167233.50200000001</c:v>
                </c:pt>
                <c:pt idx="23">
                  <c:v>170401.61600000001</c:v>
                </c:pt>
                <c:pt idx="24">
                  <c:v>175082.82299999995</c:v>
                </c:pt>
                <c:pt idx="25">
                  <c:v>178950.64199999999</c:v>
                </c:pt>
                <c:pt idx="26">
                  <c:v>181411.84700000001</c:v>
                </c:pt>
                <c:pt idx="27">
                  <c:v>184267.57500000001</c:v>
                </c:pt>
                <c:pt idx="28">
                  <c:v>187914.59299999999</c:v>
                </c:pt>
                <c:pt idx="29">
                  <c:v>192128.06599999999</c:v>
                </c:pt>
                <c:pt idx="30">
                  <c:v>195829.783</c:v>
                </c:pt>
                <c:pt idx="31">
                  <c:v>199275.27700000006</c:v>
                </c:pt>
              </c:numCache>
            </c:numRef>
          </c:val>
        </c:ser>
        <c:ser>
          <c:idx val="5"/>
          <c:order val="5"/>
          <c:tx>
            <c:strRef>
              <c:f>Sheet1!$A$12:$B$12</c:f>
              <c:strCache>
                <c:ptCount val="1"/>
                <c:pt idx="0">
                  <c:v>      South America Agriculture sector</c:v>
                </c:pt>
              </c:strCache>
            </c:strRef>
          </c:tx>
          <c:marker>
            <c:symbol val="none"/>
          </c:marker>
          <c:cat>
            <c:strRef>
              <c:f>Sheet1!$C$6:$AH$6</c:f>
              <c:strCache>
                <c:ptCount val="3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strCache>
            </c:strRef>
          </c:cat>
          <c:val>
            <c:numRef>
              <c:f>Sheet1!$C$12:$AH$12</c:f>
              <c:numCache>
                <c:formatCode>General</c:formatCode>
                <c:ptCount val="32"/>
                <c:pt idx="0">
                  <c:v>27496</c:v>
                </c:pt>
                <c:pt idx="1">
                  <c:v>27657</c:v>
                </c:pt>
                <c:pt idx="2">
                  <c:v>27624</c:v>
                </c:pt>
                <c:pt idx="3">
                  <c:v>27607</c:v>
                </c:pt>
                <c:pt idx="4">
                  <c:v>27492</c:v>
                </c:pt>
                <c:pt idx="5">
                  <c:v>27524</c:v>
                </c:pt>
                <c:pt idx="6">
                  <c:v>27511</c:v>
                </c:pt>
                <c:pt idx="7">
                  <c:v>27499</c:v>
                </c:pt>
                <c:pt idx="8">
                  <c:v>27226</c:v>
                </c:pt>
                <c:pt idx="9">
                  <c:v>26950</c:v>
                </c:pt>
                <c:pt idx="10">
                  <c:v>26590</c:v>
                </c:pt>
                <c:pt idx="11">
                  <c:v>26815</c:v>
                </c:pt>
                <c:pt idx="12">
                  <c:v>27004</c:v>
                </c:pt>
                <c:pt idx="13">
                  <c:v>27091</c:v>
                </c:pt>
                <c:pt idx="14">
                  <c:v>27064</c:v>
                </c:pt>
                <c:pt idx="15">
                  <c:v>27078</c:v>
                </c:pt>
                <c:pt idx="16">
                  <c:v>26963</c:v>
                </c:pt>
                <c:pt idx="17">
                  <c:v>27186</c:v>
                </c:pt>
                <c:pt idx="18">
                  <c:v>27211</c:v>
                </c:pt>
                <c:pt idx="19">
                  <c:v>27343</c:v>
                </c:pt>
                <c:pt idx="20">
                  <c:v>27251</c:v>
                </c:pt>
                <c:pt idx="21">
                  <c:v>27171</c:v>
                </c:pt>
                <c:pt idx="22">
                  <c:v>27159</c:v>
                </c:pt>
                <c:pt idx="23">
                  <c:v>27006</c:v>
                </c:pt>
                <c:pt idx="24">
                  <c:v>26955</c:v>
                </c:pt>
                <c:pt idx="25">
                  <c:v>26781</c:v>
                </c:pt>
                <c:pt idx="26">
                  <c:v>26594</c:v>
                </c:pt>
                <c:pt idx="27">
                  <c:v>26405</c:v>
                </c:pt>
                <c:pt idx="28">
                  <c:v>26169</c:v>
                </c:pt>
                <c:pt idx="29">
                  <c:v>25921</c:v>
                </c:pt>
                <c:pt idx="30">
                  <c:v>25662</c:v>
                </c:pt>
                <c:pt idx="31">
                  <c:v>25396</c:v>
                </c:pt>
              </c:numCache>
            </c:numRef>
          </c:val>
        </c:ser>
        <c:dLbls/>
        <c:marker val="1"/>
        <c:axId val="54425088"/>
        <c:axId val="54426624"/>
      </c:lineChart>
      <c:catAx>
        <c:axId val="54425088"/>
        <c:scaling>
          <c:orientation val="minMax"/>
        </c:scaling>
        <c:axPos val="b"/>
        <c:tickLblPos val="nextTo"/>
        <c:crossAx val="54426624"/>
        <c:crosses val="autoZero"/>
        <c:auto val="1"/>
        <c:lblAlgn val="ctr"/>
        <c:lblOffset val="100"/>
      </c:catAx>
      <c:valAx>
        <c:axId val="54426624"/>
        <c:scaling>
          <c:orientation val="minMax"/>
        </c:scaling>
        <c:axPos val="l"/>
        <c:majorGridlines/>
        <c:numFmt formatCode="General" sourceLinked="1"/>
        <c:tickLblPos val="nextTo"/>
        <c:crossAx val="54425088"/>
        <c:crosses val="autoZero"/>
        <c:crossBetween val="between"/>
      </c:valAx>
    </c:plotArea>
    <c:legend>
      <c:legendPos val="r"/>
      <c:layout>
        <c:manualLayout>
          <c:xMode val="edge"/>
          <c:yMode val="edge"/>
          <c:x val="0.70698600174978132"/>
          <c:y val="2.0844998541848951E-2"/>
          <c:w val="0.27634733158355207"/>
          <c:h val="0.9629396325459324"/>
        </c:manualLayout>
      </c:layout>
      <c:txPr>
        <a:bodyPr/>
        <a:lstStyle/>
        <a:p>
          <a:pPr>
            <a:defRPr sz="750" baseline="0"/>
          </a:pPr>
          <a:endParaRPr lang="pt-PT"/>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pt-PT"/>
  <c:chart>
    <c:plotArea>
      <c:layout/>
      <c:lineChart>
        <c:grouping val="standard"/>
        <c:ser>
          <c:idx val="0"/>
          <c:order val="0"/>
          <c:tx>
            <c:strRef>
              <c:f>Sheet1!$A$4</c:f>
              <c:strCache>
                <c:ptCount val="1"/>
                <c:pt idx="0">
                  <c:v>      Caribbean</c:v>
                </c:pt>
              </c:strCache>
            </c:strRef>
          </c:tx>
          <c:marker>
            <c:symbol val="none"/>
          </c:marker>
          <c:cat>
            <c:strRef>
              <c:f>Sheet1!$B$3:$BL$3</c:f>
              <c:strCache>
                <c:ptCount val="63"/>
                <c:pt idx="0">
                  <c:v>1948</c:v>
                </c:pt>
                <c:pt idx="1">
                  <c:v>1949</c:v>
                </c:pt>
                <c:pt idx="2">
                  <c:v>1950</c:v>
                </c:pt>
                <c:pt idx="3">
                  <c:v>1951</c:v>
                </c:pt>
                <c:pt idx="4">
                  <c:v>1952</c:v>
                </c:pt>
                <c:pt idx="5">
                  <c:v>1953</c:v>
                </c:pt>
                <c:pt idx="6">
                  <c:v>1954</c:v>
                </c:pt>
                <c:pt idx="7">
                  <c:v>1955</c:v>
                </c:pt>
                <c:pt idx="8">
                  <c:v>1956</c:v>
                </c:pt>
                <c:pt idx="9">
                  <c:v>1957</c:v>
                </c:pt>
                <c:pt idx="10">
                  <c:v>1958</c:v>
                </c:pt>
                <c:pt idx="11">
                  <c:v>1959</c:v>
                </c:pt>
                <c:pt idx="12">
                  <c:v>1960</c:v>
                </c:pt>
                <c:pt idx="13">
                  <c:v>1961</c:v>
                </c:pt>
                <c:pt idx="14">
                  <c:v>1962</c:v>
                </c:pt>
                <c:pt idx="15">
                  <c:v>1963</c:v>
                </c:pt>
                <c:pt idx="16">
                  <c:v>1964</c:v>
                </c:pt>
                <c:pt idx="17">
                  <c:v>1965</c:v>
                </c:pt>
                <c:pt idx="18">
                  <c:v>1966</c:v>
                </c:pt>
                <c:pt idx="19">
                  <c:v>1967</c:v>
                </c:pt>
                <c:pt idx="20">
                  <c:v>1968</c:v>
                </c:pt>
                <c:pt idx="21">
                  <c:v>1969</c:v>
                </c:pt>
                <c:pt idx="22">
                  <c:v>1970</c:v>
                </c:pt>
                <c:pt idx="23">
                  <c:v>1971</c:v>
                </c:pt>
                <c:pt idx="24">
                  <c:v>1972</c:v>
                </c:pt>
                <c:pt idx="25">
                  <c:v>1973</c:v>
                </c:pt>
                <c:pt idx="26">
                  <c:v>1974</c:v>
                </c:pt>
                <c:pt idx="27">
                  <c:v>1975</c:v>
                </c:pt>
                <c:pt idx="28">
                  <c:v>1976</c:v>
                </c:pt>
                <c:pt idx="29">
                  <c:v>1977</c:v>
                </c:pt>
                <c:pt idx="30">
                  <c:v>1978</c:v>
                </c:pt>
                <c:pt idx="31">
                  <c:v>1979</c:v>
                </c:pt>
                <c:pt idx="32">
                  <c:v>1980</c:v>
                </c:pt>
                <c:pt idx="33">
                  <c:v>1981</c:v>
                </c:pt>
                <c:pt idx="34">
                  <c:v>1982</c:v>
                </c:pt>
                <c:pt idx="35">
                  <c:v>1983</c:v>
                </c:pt>
                <c:pt idx="36">
                  <c:v>1984</c:v>
                </c:pt>
                <c:pt idx="37">
                  <c:v>1985</c:v>
                </c:pt>
                <c:pt idx="38">
                  <c:v>1986</c:v>
                </c:pt>
                <c:pt idx="39">
                  <c:v>1987</c:v>
                </c:pt>
                <c:pt idx="40">
                  <c:v>1988</c:v>
                </c:pt>
                <c:pt idx="41">
                  <c:v>1989</c:v>
                </c:pt>
                <c:pt idx="42">
                  <c:v>1990</c:v>
                </c:pt>
                <c:pt idx="43">
                  <c:v>1991</c:v>
                </c:pt>
                <c:pt idx="44">
                  <c:v>1992</c:v>
                </c:pt>
                <c:pt idx="45">
                  <c:v>1993</c:v>
                </c:pt>
                <c:pt idx="46">
                  <c:v>1994</c:v>
                </c:pt>
                <c:pt idx="47">
                  <c:v>1995</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strCache>
            </c:strRef>
          </c:cat>
          <c:val>
            <c:numRef>
              <c:f>Sheet1!$B$4:$BL$4</c:f>
              <c:numCache>
                <c:formatCode>General</c:formatCode>
                <c:ptCount val="63"/>
                <c:pt idx="0">
                  <c:v>-179.04299999999998</c:v>
                </c:pt>
                <c:pt idx="1">
                  <c:v>-205.70999999999998</c:v>
                </c:pt>
                <c:pt idx="2">
                  <c:v>-52.429000000000002</c:v>
                </c:pt>
                <c:pt idx="3">
                  <c:v>-132.28700000000001</c:v>
                </c:pt>
                <c:pt idx="4">
                  <c:v>-304.08499999999992</c:v>
                </c:pt>
                <c:pt idx="5">
                  <c:v>-69.16</c:v>
                </c:pt>
                <c:pt idx="6">
                  <c:v>-197.36100000000002</c:v>
                </c:pt>
                <c:pt idx="7">
                  <c:v>-246.08100000000002</c:v>
                </c:pt>
                <c:pt idx="8">
                  <c:v>-281.39512799999994</c:v>
                </c:pt>
                <c:pt idx="9">
                  <c:v>-327.34199999999993</c:v>
                </c:pt>
                <c:pt idx="10">
                  <c:v>-461.36619199999996</c:v>
                </c:pt>
                <c:pt idx="11">
                  <c:v>-504.524</c:v>
                </c:pt>
                <c:pt idx="12">
                  <c:v>-318.38599999999997</c:v>
                </c:pt>
                <c:pt idx="13">
                  <c:v>-336.40987200000001</c:v>
                </c:pt>
                <c:pt idx="14">
                  <c:v>-560.35587199999998</c:v>
                </c:pt>
                <c:pt idx="15">
                  <c:v>-657.37580800000001</c:v>
                </c:pt>
                <c:pt idx="16">
                  <c:v>-720.66893600000003</c:v>
                </c:pt>
                <c:pt idx="17">
                  <c:v>-575.78800000000012</c:v>
                </c:pt>
                <c:pt idx="18">
                  <c:v>-852.58393600000011</c:v>
                </c:pt>
                <c:pt idx="19">
                  <c:v>-845.61887200000012</c:v>
                </c:pt>
                <c:pt idx="20">
                  <c:v>-1026.7570640000001</c:v>
                </c:pt>
                <c:pt idx="21">
                  <c:v>-1374.5760640000001</c:v>
                </c:pt>
                <c:pt idx="22">
                  <c:v>-1135.9978720000001</c:v>
                </c:pt>
                <c:pt idx="23">
                  <c:v>-1627.1848719999998</c:v>
                </c:pt>
                <c:pt idx="24">
                  <c:v>-1467.3530639999999</c:v>
                </c:pt>
                <c:pt idx="25">
                  <c:v>-1545.868064</c:v>
                </c:pt>
                <c:pt idx="26">
                  <c:v>-1489.241</c:v>
                </c:pt>
                <c:pt idx="27">
                  <c:v>-1209.770808</c:v>
                </c:pt>
                <c:pt idx="28">
                  <c:v>-2539.6280639999995</c:v>
                </c:pt>
                <c:pt idx="29">
                  <c:v>-1795.5668720000001</c:v>
                </c:pt>
                <c:pt idx="30">
                  <c:v>-1605.6047759999999</c:v>
                </c:pt>
                <c:pt idx="31">
                  <c:v>-969.54279199999996</c:v>
                </c:pt>
                <c:pt idx="32">
                  <c:v>-4994.5429520000007</c:v>
                </c:pt>
                <c:pt idx="33">
                  <c:v>-4281.1122960000012</c:v>
                </c:pt>
                <c:pt idx="34">
                  <c:v>-5712.5053040000003</c:v>
                </c:pt>
                <c:pt idx="35">
                  <c:v>-4334.0578559999994</c:v>
                </c:pt>
                <c:pt idx="36">
                  <c:v>-4778.2630960000006</c:v>
                </c:pt>
                <c:pt idx="37">
                  <c:v>-4573.8359760000003</c:v>
                </c:pt>
                <c:pt idx="38">
                  <c:v>-4960.856420000001</c:v>
                </c:pt>
                <c:pt idx="39">
                  <c:v>-5409.0789399999994</c:v>
                </c:pt>
                <c:pt idx="40">
                  <c:v>-5887.0674040000004</c:v>
                </c:pt>
                <c:pt idx="41">
                  <c:v>-7884.6592240000018</c:v>
                </c:pt>
                <c:pt idx="42">
                  <c:v>-7034.5629000000017</c:v>
                </c:pt>
                <c:pt idx="43">
                  <c:v>-8746.1713</c:v>
                </c:pt>
                <c:pt idx="44">
                  <c:v>-7154.5015000000003</c:v>
                </c:pt>
                <c:pt idx="45">
                  <c:v>-6420.4411</c:v>
                </c:pt>
                <c:pt idx="46">
                  <c:v>-5789.7906000000003</c:v>
                </c:pt>
                <c:pt idx="47">
                  <c:v>-7098.6268321000016</c:v>
                </c:pt>
                <c:pt idx="48">
                  <c:v>-9034.6526591000002</c:v>
                </c:pt>
                <c:pt idx="49">
                  <c:v>-11157.775395000001</c:v>
                </c:pt>
                <c:pt idx="50">
                  <c:v>-13013.1035536</c:v>
                </c:pt>
                <c:pt idx="51">
                  <c:v>-12587.429437999999</c:v>
                </c:pt>
                <c:pt idx="52">
                  <c:v>-13414.476173999996</c:v>
                </c:pt>
                <c:pt idx="53">
                  <c:v>-13365.268656</c:v>
                </c:pt>
                <c:pt idx="54">
                  <c:v>-14145.405049000001</c:v>
                </c:pt>
                <c:pt idx="55">
                  <c:v>-12805.007277999999</c:v>
                </c:pt>
                <c:pt idx="56">
                  <c:v>-12707.205596100002</c:v>
                </c:pt>
                <c:pt idx="57">
                  <c:v>-17022.938742128303</c:v>
                </c:pt>
                <c:pt idx="58">
                  <c:v>-18476.9337530714</c:v>
                </c:pt>
                <c:pt idx="59">
                  <c:v>-22880.848786705399</c:v>
                </c:pt>
                <c:pt idx="60">
                  <c:v>-29823.010822931596</c:v>
                </c:pt>
                <c:pt idx="61">
                  <c:v>-25180.025549448597</c:v>
                </c:pt>
                <c:pt idx="62">
                  <c:v>-28614.512742849198</c:v>
                </c:pt>
              </c:numCache>
            </c:numRef>
          </c:val>
        </c:ser>
        <c:ser>
          <c:idx val="1"/>
          <c:order val="1"/>
          <c:tx>
            <c:strRef>
              <c:f>Sheet1!$A$5</c:f>
              <c:strCache>
                <c:ptCount val="1"/>
                <c:pt idx="0">
                  <c:v>      Central America</c:v>
                </c:pt>
              </c:strCache>
            </c:strRef>
          </c:tx>
          <c:marker>
            <c:symbol val="none"/>
          </c:marker>
          <c:cat>
            <c:strRef>
              <c:f>Sheet1!$B$3:$BL$3</c:f>
              <c:strCache>
                <c:ptCount val="63"/>
                <c:pt idx="0">
                  <c:v>1948</c:v>
                </c:pt>
                <c:pt idx="1">
                  <c:v>1949</c:v>
                </c:pt>
                <c:pt idx="2">
                  <c:v>1950</c:v>
                </c:pt>
                <c:pt idx="3">
                  <c:v>1951</c:v>
                </c:pt>
                <c:pt idx="4">
                  <c:v>1952</c:v>
                </c:pt>
                <c:pt idx="5">
                  <c:v>1953</c:v>
                </c:pt>
                <c:pt idx="6">
                  <c:v>1954</c:v>
                </c:pt>
                <c:pt idx="7">
                  <c:v>1955</c:v>
                </c:pt>
                <c:pt idx="8">
                  <c:v>1956</c:v>
                </c:pt>
                <c:pt idx="9">
                  <c:v>1957</c:v>
                </c:pt>
                <c:pt idx="10">
                  <c:v>1958</c:v>
                </c:pt>
                <c:pt idx="11">
                  <c:v>1959</c:v>
                </c:pt>
                <c:pt idx="12">
                  <c:v>1960</c:v>
                </c:pt>
                <c:pt idx="13">
                  <c:v>1961</c:v>
                </c:pt>
                <c:pt idx="14">
                  <c:v>1962</c:v>
                </c:pt>
                <c:pt idx="15">
                  <c:v>1963</c:v>
                </c:pt>
                <c:pt idx="16">
                  <c:v>1964</c:v>
                </c:pt>
                <c:pt idx="17">
                  <c:v>1965</c:v>
                </c:pt>
                <c:pt idx="18">
                  <c:v>1966</c:v>
                </c:pt>
                <c:pt idx="19">
                  <c:v>1967</c:v>
                </c:pt>
                <c:pt idx="20">
                  <c:v>1968</c:v>
                </c:pt>
                <c:pt idx="21">
                  <c:v>1969</c:v>
                </c:pt>
                <c:pt idx="22">
                  <c:v>1970</c:v>
                </c:pt>
                <c:pt idx="23">
                  <c:v>1971</c:v>
                </c:pt>
                <c:pt idx="24">
                  <c:v>1972</c:v>
                </c:pt>
                <c:pt idx="25">
                  <c:v>1973</c:v>
                </c:pt>
                <c:pt idx="26">
                  <c:v>1974</c:v>
                </c:pt>
                <c:pt idx="27">
                  <c:v>1975</c:v>
                </c:pt>
                <c:pt idx="28">
                  <c:v>1976</c:v>
                </c:pt>
                <c:pt idx="29">
                  <c:v>1977</c:v>
                </c:pt>
                <c:pt idx="30">
                  <c:v>1978</c:v>
                </c:pt>
                <c:pt idx="31">
                  <c:v>1979</c:v>
                </c:pt>
                <c:pt idx="32">
                  <c:v>1980</c:v>
                </c:pt>
                <c:pt idx="33">
                  <c:v>1981</c:v>
                </c:pt>
                <c:pt idx="34">
                  <c:v>1982</c:v>
                </c:pt>
                <c:pt idx="35">
                  <c:v>1983</c:v>
                </c:pt>
                <c:pt idx="36">
                  <c:v>1984</c:v>
                </c:pt>
                <c:pt idx="37">
                  <c:v>1985</c:v>
                </c:pt>
                <c:pt idx="38">
                  <c:v>1986</c:v>
                </c:pt>
                <c:pt idx="39">
                  <c:v>1987</c:v>
                </c:pt>
                <c:pt idx="40">
                  <c:v>1988</c:v>
                </c:pt>
                <c:pt idx="41">
                  <c:v>1989</c:v>
                </c:pt>
                <c:pt idx="42">
                  <c:v>1990</c:v>
                </c:pt>
                <c:pt idx="43">
                  <c:v>1991</c:v>
                </c:pt>
                <c:pt idx="44">
                  <c:v>1992</c:v>
                </c:pt>
                <c:pt idx="45">
                  <c:v>1993</c:v>
                </c:pt>
                <c:pt idx="46">
                  <c:v>1994</c:v>
                </c:pt>
                <c:pt idx="47">
                  <c:v>1995</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strCache>
            </c:strRef>
          </c:cat>
          <c:val>
            <c:numRef>
              <c:f>Sheet1!$B$5:$BL$5</c:f>
              <c:numCache>
                <c:formatCode>General</c:formatCode>
                <c:ptCount val="63"/>
                <c:pt idx="0">
                  <c:v>-63.174000000000007</c:v>
                </c:pt>
                <c:pt idx="1">
                  <c:v>-43.203000000000003</c:v>
                </c:pt>
                <c:pt idx="2">
                  <c:v>-16.417999999999999</c:v>
                </c:pt>
                <c:pt idx="3">
                  <c:v>-196.00300000000001</c:v>
                </c:pt>
                <c:pt idx="4">
                  <c:v>-178.65200000000002</c:v>
                </c:pt>
                <c:pt idx="5">
                  <c:v>-239.16200000000001</c:v>
                </c:pt>
                <c:pt idx="6">
                  <c:v>-164.696</c:v>
                </c:pt>
                <c:pt idx="7">
                  <c:v>-165.24599999999998</c:v>
                </c:pt>
                <c:pt idx="8">
                  <c:v>-358.21699999999987</c:v>
                </c:pt>
                <c:pt idx="9">
                  <c:v>-567.16800000000001</c:v>
                </c:pt>
                <c:pt idx="10">
                  <c:v>-538.38599999999997</c:v>
                </c:pt>
                <c:pt idx="11">
                  <c:v>-367.85399999999993</c:v>
                </c:pt>
                <c:pt idx="12">
                  <c:v>-585.26800000000003</c:v>
                </c:pt>
                <c:pt idx="13">
                  <c:v>-457.67</c:v>
                </c:pt>
                <c:pt idx="14">
                  <c:v>-366.34500000000008</c:v>
                </c:pt>
                <c:pt idx="15">
                  <c:v>-465.33499999999992</c:v>
                </c:pt>
                <c:pt idx="16">
                  <c:v>-669.83699999999988</c:v>
                </c:pt>
                <c:pt idx="17">
                  <c:v>-700.87199999999996</c:v>
                </c:pt>
                <c:pt idx="18">
                  <c:v>-685.06699999999989</c:v>
                </c:pt>
                <c:pt idx="19">
                  <c:v>-960.40499999999997</c:v>
                </c:pt>
                <c:pt idx="20">
                  <c:v>-985.9</c:v>
                </c:pt>
                <c:pt idx="21">
                  <c:v>-940.00800000000004</c:v>
                </c:pt>
                <c:pt idx="22">
                  <c:v>-1448.2180000000001</c:v>
                </c:pt>
                <c:pt idx="23">
                  <c:v>-1385.443</c:v>
                </c:pt>
                <c:pt idx="24">
                  <c:v>-1405.059</c:v>
                </c:pt>
                <c:pt idx="25">
                  <c:v>-2123.3330000000005</c:v>
                </c:pt>
                <c:pt idx="26">
                  <c:v>-4511.2140000000009</c:v>
                </c:pt>
                <c:pt idx="27">
                  <c:v>-4942.6350000000002</c:v>
                </c:pt>
                <c:pt idx="28">
                  <c:v>-3544.587</c:v>
                </c:pt>
                <c:pt idx="29">
                  <c:v>-2188.3850000000002</c:v>
                </c:pt>
                <c:pt idx="30">
                  <c:v>-3528.326</c:v>
                </c:pt>
                <c:pt idx="31">
                  <c:v>-4454.4759999999997</c:v>
                </c:pt>
                <c:pt idx="32">
                  <c:v>-6364.3130000000001</c:v>
                </c:pt>
                <c:pt idx="33">
                  <c:v>-7939.0930000000017</c:v>
                </c:pt>
                <c:pt idx="34">
                  <c:v>4226.058</c:v>
                </c:pt>
                <c:pt idx="35">
                  <c:v>11607.91</c:v>
                </c:pt>
                <c:pt idx="36">
                  <c:v>10106.008</c:v>
                </c:pt>
                <c:pt idx="37">
                  <c:v>5254.0650000000014</c:v>
                </c:pt>
                <c:pt idx="38">
                  <c:v>2591.8150000000005</c:v>
                </c:pt>
                <c:pt idx="39">
                  <c:v>5219.9469999999992</c:v>
                </c:pt>
                <c:pt idx="40">
                  <c:v>-1006.7180000000001</c:v>
                </c:pt>
                <c:pt idx="41">
                  <c:v>-3885.4760000000001</c:v>
                </c:pt>
                <c:pt idx="42">
                  <c:v>-6071.0940000000001</c:v>
                </c:pt>
                <c:pt idx="43">
                  <c:v>-13470.712000000001</c:v>
                </c:pt>
                <c:pt idx="44">
                  <c:v>-24322.437000000005</c:v>
                </c:pt>
                <c:pt idx="45">
                  <c:v>-22308.478999999999</c:v>
                </c:pt>
                <c:pt idx="46">
                  <c:v>-28376.674999999996</c:v>
                </c:pt>
                <c:pt idx="47">
                  <c:v>-2511.5309999999999</c:v>
                </c:pt>
                <c:pt idx="48">
                  <c:v>-3836.3300000000004</c:v>
                </c:pt>
                <c:pt idx="49">
                  <c:v>-11273.396000000001</c:v>
                </c:pt>
                <c:pt idx="50">
                  <c:v>-21757.441999999999</c:v>
                </c:pt>
                <c:pt idx="51">
                  <c:v>-20521.876</c:v>
                </c:pt>
                <c:pt idx="52">
                  <c:v>-25971.990276999997</c:v>
                </c:pt>
                <c:pt idx="53">
                  <c:v>-28806.766869999999</c:v>
                </c:pt>
                <c:pt idx="54">
                  <c:v>-27856.137014</c:v>
                </c:pt>
                <c:pt idx="55">
                  <c:v>-25825.154887000001</c:v>
                </c:pt>
                <c:pt idx="56">
                  <c:v>-32678.407248</c:v>
                </c:pt>
                <c:pt idx="57">
                  <c:v>-35885.380088000005</c:v>
                </c:pt>
                <c:pt idx="58">
                  <c:v>-39038.350562000007</c:v>
                </c:pt>
                <c:pt idx="59">
                  <c:v>-51138.964828000098</c:v>
                </c:pt>
                <c:pt idx="60">
                  <c:v>-66589.786600999985</c:v>
                </c:pt>
                <c:pt idx="61">
                  <c:v>-38763.255116</c:v>
                </c:pt>
                <c:pt idx="62">
                  <c:v>-45922.013769999998</c:v>
                </c:pt>
              </c:numCache>
            </c:numRef>
          </c:val>
        </c:ser>
        <c:ser>
          <c:idx val="2"/>
          <c:order val="2"/>
          <c:tx>
            <c:strRef>
              <c:f>Sheet1!$A$6</c:f>
              <c:strCache>
                <c:ptCount val="1"/>
                <c:pt idx="0">
                  <c:v>      South America</c:v>
                </c:pt>
              </c:strCache>
            </c:strRef>
          </c:tx>
          <c:marker>
            <c:symbol val="none"/>
          </c:marker>
          <c:cat>
            <c:strRef>
              <c:f>Sheet1!$B$3:$BL$3</c:f>
              <c:strCache>
                <c:ptCount val="63"/>
                <c:pt idx="0">
                  <c:v>1948</c:v>
                </c:pt>
                <c:pt idx="1">
                  <c:v>1949</c:v>
                </c:pt>
                <c:pt idx="2">
                  <c:v>1950</c:v>
                </c:pt>
                <c:pt idx="3">
                  <c:v>1951</c:v>
                </c:pt>
                <c:pt idx="4">
                  <c:v>1952</c:v>
                </c:pt>
                <c:pt idx="5">
                  <c:v>1953</c:v>
                </c:pt>
                <c:pt idx="6">
                  <c:v>1954</c:v>
                </c:pt>
                <c:pt idx="7">
                  <c:v>1955</c:v>
                </c:pt>
                <c:pt idx="8">
                  <c:v>1956</c:v>
                </c:pt>
                <c:pt idx="9">
                  <c:v>1957</c:v>
                </c:pt>
                <c:pt idx="10">
                  <c:v>1958</c:v>
                </c:pt>
                <c:pt idx="11">
                  <c:v>1959</c:v>
                </c:pt>
                <c:pt idx="12">
                  <c:v>1960</c:v>
                </c:pt>
                <c:pt idx="13">
                  <c:v>1961</c:v>
                </c:pt>
                <c:pt idx="14">
                  <c:v>1962</c:v>
                </c:pt>
                <c:pt idx="15">
                  <c:v>1963</c:v>
                </c:pt>
                <c:pt idx="16">
                  <c:v>1964</c:v>
                </c:pt>
                <c:pt idx="17">
                  <c:v>1965</c:v>
                </c:pt>
                <c:pt idx="18">
                  <c:v>1966</c:v>
                </c:pt>
                <c:pt idx="19">
                  <c:v>1967</c:v>
                </c:pt>
                <c:pt idx="20">
                  <c:v>1968</c:v>
                </c:pt>
                <c:pt idx="21">
                  <c:v>1969</c:v>
                </c:pt>
                <c:pt idx="22">
                  <c:v>1970</c:v>
                </c:pt>
                <c:pt idx="23">
                  <c:v>1971</c:v>
                </c:pt>
                <c:pt idx="24">
                  <c:v>1972</c:v>
                </c:pt>
                <c:pt idx="25">
                  <c:v>1973</c:v>
                </c:pt>
                <c:pt idx="26">
                  <c:v>1974</c:v>
                </c:pt>
                <c:pt idx="27">
                  <c:v>1975</c:v>
                </c:pt>
                <c:pt idx="28">
                  <c:v>1976</c:v>
                </c:pt>
                <c:pt idx="29">
                  <c:v>1977</c:v>
                </c:pt>
                <c:pt idx="30">
                  <c:v>1978</c:v>
                </c:pt>
                <c:pt idx="31">
                  <c:v>1979</c:v>
                </c:pt>
                <c:pt idx="32">
                  <c:v>1980</c:v>
                </c:pt>
                <c:pt idx="33">
                  <c:v>1981</c:v>
                </c:pt>
                <c:pt idx="34">
                  <c:v>1982</c:v>
                </c:pt>
                <c:pt idx="35">
                  <c:v>1983</c:v>
                </c:pt>
                <c:pt idx="36">
                  <c:v>1984</c:v>
                </c:pt>
                <c:pt idx="37">
                  <c:v>1985</c:v>
                </c:pt>
                <c:pt idx="38">
                  <c:v>1986</c:v>
                </c:pt>
                <c:pt idx="39">
                  <c:v>1987</c:v>
                </c:pt>
                <c:pt idx="40">
                  <c:v>1988</c:v>
                </c:pt>
                <c:pt idx="41">
                  <c:v>1989</c:v>
                </c:pt>
                <c:pt idx="42">
                  <c:v>1990</c:v>
                </c:pt>
                <c:pt idx="43">
                  <c:v>1991</c:v>
                </c:pt>
                <c:pt idx="44">
                  <c:v>1992</c:v>
                </c:pt>
                <c:pt idx="45">
                  <c:v>1993</c:v>
                </c:pt>
                <c:pt idx="46">
                  <c:v>1994</c:v>
                </c:pt>
                <c:pt idx="47">
                  <c:v>1995</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strCache>
            </c:strRef>
          </c:cat>
          <c:val>
            <c:numRef>
              <c:f>Sheet1!$B$6:$BL$6</c:f>
              <c:numCache>
                <c:formatCode>General</c:formatCode>
                <c:ptCount val="63"/>
                <c:pt idx="0">
                  <c:v>646.51400000000001</c:v>
                </c:pt>
                <c:pt idx="1">
                  <c:v>137.33600000000001</c:v>
                </c:pt>
                <c:pt idx="2">
                  <c:v>920.19400000000007</c:v>
                </c:pt>
                <c:pt idx="3">
                  <c:v>-135.79399999999998</c:v>
                </c:pt>
                <c:pt idx="4">
                  <c:v>-476.625</c:v>
                </c:pt>
                <c:pt idx="5">
                  <c:v>1208.4050000000002</c:v>
                </c:pt>
                <c:pt idx="6">
                  <c:v>458.21199999999993</c:v>
                </c:pt>
                <c:pt idx="7">
                  <c:v>437.56599999999992</c:v>
                </c:pt>
                <c:pt idx="8">
                  <c:v>873.77900000000011</c:v>
                </c:pt>
                <c:pt idx="9">
                  <c:v>99.186999999999998</c:v>
                </c:pt>
                <c:pt idx="10">
                  <c:v>293.66699999999992</c:v>
                </c:pt>
                <c:pt idx="11">
                  <c:v>610.14499999999998</c:v>
                </c:pt>
                <c:pt idx="12">
                  <c:v>506.94200000000001</c:v>
                </c:pt>
                <c:pt idx="13">
                  <c:v>106.366</c:v>
                </c:pt>
                <c:pt idx="14">
                  <c:v>347.33699999999993</c:v>
                </c:pt>
                <c:pt idx="15">
                  <c:v>1152.8029999999999</c:v>
                </c:pt>
                <c:pt idx="16">
                  <c:v>1588.5839999999998</c:v>
                </c:pt>
                <c:pt idx="17">
                  <c:v>1768.4670000000001</c:v>
                </c:pt>
                <c:pt idx="18">
                  <c:v>1437.33</c:v>
                </c:pt>
                <c:pt idx="19">
                  <c:v>1883.549</c:v>
                </c:pt>
                <c:pt idx="20">
                  <c:v>1183.1019999999999</c:v>
                </c:pt>
                <c:pt idx="21">
                  <c:v>1619.357</c:v>
                </c:pt>
                <c:pt idx="22">
                  <c:v>1728.8029999999999</c:v>
                </c:pt>
                <c:pt idx="23">
                  <c:v>-277.69200000000001</c:v>
                </c:pt>
                <c:pt idx="24">
                  <c:v>-135.74899999999997</c:v>
                </c:pt>
                <c:pt idx="25">
                  <c:v>2640.7249999999995</c:v>
                </c:pt>
                <c:pt idx="26">
                  <c:v>1809.2860000000001</c:v>
                </c:pt>
                <c:pt idx="27">
                  <c:v>-4670.25</c:v>
                </c:pt>
                <c:pt idx="28">
                  <c:v>-1200.751</c:v>
                </c:pt>
                <c:pt idx="29">
                  <c:v>-1085.655</c:v>
                </c:pt>
                <c:pt idx="30">
                  <c:v>-2840.3540000000003</c:v>
                </c:pt>
                <c:pt idx="31">
                  <c:v>744.65099999999984</c:v>
                </c:pt>
                <c:pt idx="32">
                  <c:v>-883.34999999999991</c:v>
                </c:pt>
                <c:pt idx="33">
                  <c:v>239.68900000000002</c:v>
                </c:pt>
                <c:pt idx="34">
                  <c:v>1842.1609999999998</c:v>
                </c:pt>
                <c:pt idx="35">
                  <c:v>16064.115</c:v>
                </c:pt>
                <c:pt idx="36">
                  <c:v>24664.955999999998</c:v>
                </c:pt>
                <c:pt idx="37">
                  <c:v>24589.582999999999</c:v>
                </c:pt>
                <c:pt idx="38">
                  <c:v>10878.602999999997</c:v>
                </c:pt>
                <c:pt idx="39">
                  <c:v>10623.683999999997</c:v>
                </c:pt>
                <c:pt idx="40">
                  <c:v>20665.542000000001</c:v>
                </c:pt>
                <c:pt idx="41">
                  <c:v>29063.330999999995</c:v>
                </c:pt>
                <c:pt idx="42">
                  <c:v>30404.399391269999</c:v>
                </c:pt>
                <c:pt idx="43">
                  <c:v>19135.771034910005</c:v>
                </c:pt>
                <c:pt idx="44">
                  <c:v>8330.2101992699991</c:v>
                </c:pt>
                <c:pt idx="45">
                  <c:v>1890.1779410899999</c:v>
                </c:pt>
                <c:pt idx="46">
                  <c:v>738.85561017999987</c:v>
                </c:pt>
                <c:pt idx="47">
                  <c:v>-8858.6374952700007</c:v>
                </c:pt>
                <c:pt idx="48">
                  <c:v>-5790.1279723600001</c:v>
                </c:pt>
                <c:pt idx="49">
                  <c:v>-18603.88442618</c:v>
                </c:pt>
                <c:pt idx="50">
                  <c:v>-28751.220948549995</c:v>
                </c:pt>
                <c:pt idx="51">
                  <c:v>146.98973299979997</c:v>
                </c:pt>
                <c:pt idx="52">
                  <c:v>13997.582370550002</c:v>
                </c:pt>
                <c:pt idx="53">
                  <c:v>10147.789892820001</c:v>
                </c:pt>
                <c:pt idx="54">
                  <c:v>38538.130007450003</c:v>
                </c:pt>
                <c:pt idx="55">
                  <c:v>55818.858831300015</c:v>
                </c:pt>
                <c:pt idx="56">
                  <c:v>73510.304656199994</c:v>
                </c:pt>
                <c:pt idx="57">
                  <c:v>95557.101380399996</c:v>
                </c:pt>
                <c:pt idx="58">
                  <c:v>111359.4904525</c:v>
                </c:pt>
                <c:pt idx="59">
                  <c:v>89626.250654699994</c:v>
                </c:pt>
                <c:pt idx="60">
                  <c:v>74235.740454900006</c:v>
                </c:pt>
                <c:pt idx="61">
                  <c:v>62546.032210500001</c:v>
                </c:pt>
                <c:pt idx="62">
                  <c:v>56019.857073000006</c:v>
                </c:pt>
              </c:numCache>
            </c:numRef>
          </c:val>
        </c:ser>
        <c:dLbls/>
        <c:marker val="1"/>
        <c:axId val="55101696"/>
        <c:axId val="55115776"/>
      </c:lineChart>
      <c:catAx>
        <c:axId val="55101696"/>
        <c:scaling>
          <c:orientation val="minMax"/>
        </c:scaling>
        <c:axPos val="b"/>
        <c:tickLblPos val="nextTo"/>
        <c:crossAx val="55115776"/>
        <c:crosses val="autoZero"/>
        <c:auto val="1"/>
        <c:lblAlgn val="ctr"/>
        <c:lblOffset val="100"/>
      </c:catAx>
      <c:valAx>
        <c:axId val="55115776"/>
        <c:scaling>
          <c:orientation val="minMax"/>
        </c:scaling>
        <c:axPos val="l"/>
        <c:majorGridlines/>
        <c:numFmt formatCode="General" sourceLinked="1"/>
        <c:tickLblPos val="nextTo"/>
        <c:crossAx val="55101696"/>
        <c:crosses val="autoZero"/>
        <c:crossBetween val="between"/>
      </c:valAx>
    </c:plotArea>
    <c:legend>
      <c:legendPos val="r"/>
      <c:layout/>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pt-PT"/>
  <c:chart>
    <c:plotArea>
      <c:layout>
        <c:manualLayout>
          <c:layoutTarget val="inner"/>
          <c:xMode val="edge"/>
          <c:yMode val="edge"/>
          <c:x val="0.12832174103237096"/>
          <c:y val="5.1400554097404488E-2"/>
          <c:w val="0.6248727034120739"/>
          <c:h val="0.79523549139690852"/>
        </c:manualLayout>
      </c:layout>
      <c:lineChart>
        <c:grouping val="standard"/>
        <c:ser>
          <c:idx val="0"/>
          <c:order val="0"/>
          <c:tx>
            <c:strRef>
              <c:f>us_fdiflows_fdi!$A$7</c:f>
              <c:strCache>
                <c:ptCount val="1"/>
                <c:pt idx="0">
                  <c:v>      Caribbean</c:v>
                </c:pt>
              </c:strCache>
            </c:strRef>
          </c:tx>
          <c:marker>
            <c:symbol val="none"/>
          </c:marker>
          <c:cat>
            <c:strRef>
              <c:f>us_fdiflows_fdi!$B$6:$AP$6</c:f>
              <c:strCache>
                <c:ptCount val="4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strCache>
            </c:strRef>
          </c:cat>
          <c:val>
            <c:numRef>
              <c:f>us_fdiflows_fdi!$B$7:$AP$7</c:f>
              <c:numCache>
                <c:formatCode>General</c:formatCode>
                <c:ptCount val="41"/>
                <c:pt idx="0">
                  <c:v>409.37049999999999</c:v>
                </c:pt>
                <c:pt idx="1">
                  <c:v>387.6875</c:v>
                </c:pt>
                <c:pt idx="2">
                  <c:v>403.20649999999995</c:v>
                </c:pt>
                <c:pt idx="3">
                  <c:v>448.79549999999995</c:v>
                </c:pt>
                <c:pt idx="4">
                  <c:v>464.94450000000001</c:v>
                </c:pt>
                <c:pt idx="5">
                  <c:v>502.02599999999995</c:v>
                </c:pt>
                <c:pt idx="6">
                  <c:v>241.75050000000002</c:v>
                </c:pt>
                <c:pt idx="7">
                  <c:v>292.13099999999991</c:v>
                </c:pt>
                <c:pt idx="8">
                  <c:v>285.02999999999992</c:v>
                </c:pt>
                <c:pt idx="9">
                  <c:v>562.02499999999998</c:v>
                </c:pt>
                <c:pt idx="10">
                  <c:v>389.74599999999992</c:v>
                </c:pt>
                <c:pt idx="11">
                  <c:v>481.66300000000001</c:v>
                </c:pt>
                <c:pt idx="12">
                  <c:v>132.16</c:v>
                </c:pt>
                <c:pt idx="13">
                  <c:v>92.588999999999999</c:v>
                </c:pt>
                <c:pt idx="14">
                  <c:v>895.31299999999987</c:v>
                </c:pt>
                <c:pt idx="15">
                  <c:v>294.85599999999999</c:v>
                </c:pt>
                <c:pt idx="16">
                  <c:v>260.05</c:v>
                </c:pt>
                <c:pt idx="17">
                  <c:v>419.27587579599992</c:v>
                </c:pt>
                <c:pt idx="18">
                  <c:v>366.74801663480002</c:v>
                </c:pt>
                <c:pt idx="19">
                  <c:v>682.2664289999999</c:v>
                </c:pt>
                <c:pt idx="20">
                  <c:v>828.3486807999999</c:v>
                </c:pt>
                <c:pt idx="21">
                  <c:v>893.30046492589997</c:v>
                </c:pt>
                <c:pt idx="22">
                  <c:v>634.63709527830008</c:v>
                </c:pt>
                <c:pt idx="23">
                  <c:v>2021.5557396348001</c:v>
                </c:pt>
                <c:pt idx="24">
                  <c:v>2191.6692649031997</c:v>
                </c:pt>
                <c:pt idx="25">
                  <c:v>514.31665176909996</c:v>
                </c:pt>
                <c:pt idx="26">
                  <c:v>3308.1630650022998</c:v>
                </c:pt>
                <c:pt idx="27">
                  <c:v>9203.549803327498</c:v>
                </c:pt>
                <c:pt idx="28">
                  <c:v>16222.850813286099</c:v>
                </c:pt>
                <c:pt idx="29">
                  <c:v>18266.249591053001</c:v>
                </c:pt>
                <c:pt idx="30">
                  <c:v>20335.3718529937</c:v>
                </c:pt>
                <c:pt idx="31">
                  <c:v>10651.320615410397</c:v>
                </c:pt>
                <c:pt idx="32">
                  <c:v>4625.1587314950011</c:v>
                </c:pt>
                <c:pt idx="33">
                  <c:v>4096.2433604409998</c:v>
                </c:pt>
                <c:pt idx="34">
                  <c:v>31085.511316893695</c:v>
                </c:pt>
                <c:pt idx="35">
                  <c:v>5847.5715094701009</c:v>
                </c:pt>
                <c:pt idx="36">
                  <c:v>28626.166166590196</c:v>
                </c:pt>
                <c:pt idx="37">
                  <c:v>60812.780242070898</c:v>
                </c:pt>
                <c:pt idx="38">
                  <c:v>80570.205650805816</c:v>
                </c:pt>
                <c:pt idx="39">
                  <c:v>65225.783076641696</c:v>
                </c:pt>
                <c:pt idx="40">
                  <c:v>48067.921564208402</c:v>
                </c:pt>
              </c:numCache>
            </c:numRef>
          </c:val>
        </c:ser>
        <c:ser>
          <c:idx val="1"/>
          <c:order val="1"/>
          <c:tx>
            <c:strRef>
              <c:f>us_fdiflows_fdi!$A$8</c:f>
              <c:strCache>
                <c:ptCount val="1"/>
                <c:pt idx="0">
                  <c:v>      Central America</c:v>
                </c:pt>
              </c:strCache>
            </c:strRef>
          </c:tx>
          <c:marker>
            <c:symbol val="none"/>
          </c:marker>
          <c:cat>
            <c:strRef>
              <c:f>us_fdiflows_fdi!$B$6:$AP$6</c:f>
              <c:strCache>
                <c:ptCount val="4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strCache>
            </c:strRef>
          </c:cat>
          <c:val>
            <c:numRef>
              <c:f>us_fdiflows_fdi!$B$8:$AP$8</c:f>
              <c:numCache>
                <c:formatCode>General</c:formatCode>
                <c:ptCount val="41"/>
                <c:pt idx="0">
                  <c:v>570.14200999999991</c:v>
                </c:pt>
                <c:pt idx="1">
                  <c:v>585.83999999999992</c:v>
                </c:pt>
                <c:pt idx="2">
                  <c:v>246.32101000000003</c:v>
                </c:pt>
                <c:pt idx="3">
                  <c:v>772.66</c:v>
                </c:pt>
                <c:pt idx="4">
                  <c:v>704.49600999999996</c:v>
                </c:pt>
                <c:pt idx="5">
                  <c:v>978.90300999999999</c:v>
                </c:pt>
                <c:pt idx="6">
                  <c:v>968.87301000000002</c:v>
                </c:pt>
                <c:pt idx="7">
                  <c:v>536.1320199999999</c:v>
                </c:pt>
                <c:pt idx="8">
                  <c:v>872.17301999999995</c:v>
                </c:pt>
                <c:pt idx="9">
                  <c:v>766.39101999999991</c:v>
                </c:pt>
                <c:pt idx="10">
                  <c:v>2505.3733533333011</c:v>
                </c:pt>
                <c:pt idx="11">
                  <c:v>3564.4510200000004</c:v>
                </c:pt>
                <c:pt idx="12">
                  <c:v>2395.6646766666995</c:v>
                </c:pt>
                <c:pt idx="13">
                  <c:v>2422.3790100000006</c:v>
                </c:pt>
                <c:pt idx="14">
                  <c:v>1542.7874544444001</c:v>
                </c:pt>
                <c:pt idx="15">
                  <c:v>2228.4340099999999</c:v>
                </c:pt>
                <c:pt idx="16">
                  <c:v>2613.2080099999994</c:v>
                </c:pt>
                <c:pt idx="17">
                  <c:v>2389.6970099999999</c:v>
                </c:pt>
                <c:pt idx="18">
                  <c:v>2816.9100100000005</c:v>
                </c:pt>
                <c:pt idx="19">
                  <c:v>3492.8000099999999</c:v>
                </c:pt>
                <c:pt idx="20">
                  <c:v>3055.5430000000001</c:v>
                </c:pt>
                <c:pt idx="21">
                  <c:v>5273.223</c:v>
                </c:pt>
                <c:pt idx="22">
                  <c:v>4980.1030000000001</c:v>
                </c:pt>
                <c:pt idx="23">
                  <c:v>5069.6150000000007</c:v>
                </c:pt>
                <c:pt idx="24">
                  <c:v>11839.253000000002</c:v>
                </c:pt>
                <c:pt idx="25">
                  <c:v>10365.200999999997</c:v>
                </c:pt>
                <c:pt idx="26">
                  <c:v>10303.733000000002</c:v>
                </c:pt>
                <c:pt idx="27">
                  <c:v>14990.911</c:v>
                </c:pt>
                <c:pt idx="28">
                  <c:v>16660.781200000001</c:v>
                </c:pt>
                <c:pt idx="29">
                  <c:v>16325.696411999999</c:v>
                </c:pt>
                <c:pt idx="30">
                  <c:v>20293.144357953395</c:v>
                </c:pt>
                <c:pt idx="31">
                  <c:v>32016.7839141759</c:v>
                </c:pt>
                <c:pt idx="32">
                  <c:v>25700.2845639476</c:v>
                </c:pt>
                <c:pt idx="33">
                  <c:v>18586.5696430684</c:v>
                </c:pt>
                <c:pt idx="34">
                  <c:v>28165.324985187901</c:v>
                </c:pt>
                <c:pt idx="35">
                  <c:v>27931.898047094201</c:v>
                </c:pt>
                <c:pt idx="36">
                  <c:v>25916.425039857299</c:v>
                </c:pt>
                <c:pt idx="37">
                  <c:v>37155.070990261491</c:v>
                </c:pt>
                <c:pt idx="38">
                  <c:v>34028.8568605357</c:v>
                </c:pt>
                <c:pt idx="39">
                  <c:v>20485.172110906995</c:v>
                </c:pt>
                <c:pt idx="40">
                  <c:v>24622.085936391497</c:v>
                </c:pt>
              </c:numCache>
            </c:numRef>
          </c:val>
        </c:ser>
        <c:ser>
          <c:idx val="2"/>
          <c:order val="2"/>
          <c:tx>
            <c:strRef>
              <c:f>us_fdiflows_fdi!$A$9</c:f>
              <c:strCache>
                <c:ptCount val="1"/>
                <c:pt idx="0">
                  <c:v>      South America</c:v>
                </c:pt>
              </c:strCache>
            </c:strRef>
          </c:tx>
          <c:marker>
            <c:symbol val="none"/>
          </c:marker>
          <c:cat>
            <c:strRef>
              <c:f>us_fdiflows_fdi!$B$6:$AP$6</c:f>
              <c:strCache>
                <c:ptCount val="4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strCache>
            </c:strRef>
          </c:cat>
          <c:val>
            <c:numRef>
              <c:f>us_fdiflows_fdi!$B$9:$AP$9</c:f>
              <c:numCache>
                <c:formatCode>General</c:formatCode>
                <c:ptCount val="41"/>
                <c:pt idx="0">
                  <c:v>619.08600000000001</c:v>
                </c:pt>
                <c:pt idx="1">
                  <c:v>967.64</c:v>
                </c:pt>
                <c:pt idx="2">
                  <c:v>338.14900000000006</c:v>
                </c:pt>
                <c:pt idx="3">
                  <c:v>1401.51</c:v>
                </c:pt>
                <c:pt idx="4">
                  <c:v>1054.8109999999999</c:v>
                </c:pt>
                <c:pt idx="5">
                  <c:v>2033.4090000000001</c:v>
                </c:pt>
                <c:pt idx="6">
                  <c:v>1928.7550000000001</c:v>
                </c:pt>
                <c:pt idx="7">
                  <c:v>2303.5039999999999</c:v>
                </c:pt>
                <c:pt idx="8">
                  <c:v>3065.1770000000001</c:v>
                </c:pt>
                <c:pt idx="9">
                  <c:v>3473.4120000000003</c:v>
                </c:pt>
                <c:pt idx="10">
                  <c:v>3520.694</c:v>
                </c:pt>
                <c:pt idx="11">
                  <c:v>4578.0550000000003</c:v>
                </c:pt>
                <c:pt idx="12">
                  <c:v>4498.0640000000003</c:v>
                </c:pt>
                <c:pt idx="13">
                  <c:v>2659.3710000000005</c:v>
                </c:pt>
                <c:pt idx="14">
                  <c:v>1561.211</c:v>
                </c:pt>
                <c:pt idx="15">
                  <c:v>3699.7750000000001</c:v>
                </c:pt>
                <c:pt idx="16">
                  <c:v>1765.9942999999998</c:v>
                </c:pt>
                <c:pt idx="17">
                  <c:v>2963.6702</c:v>
                </c:pt>
                <c:pt idx="18">
                  <c:v>5939.6110000000017</c:v>
                </c:pt>
                <c:pt idx="19">
                  <c:v>4591.5861000000004</c:v>
                </c:pt>
                <c:pt idx="20">
                  <c:v>5042.1673000000001</c:v>
                </c:pt>
                <c:pt idx="21">
                  <c:v>5444.3976999999995</c:v>
                </c:pt>
                <c:pt idx="22">
                  <c:v>10535.0842890801</c:v>
                </c:pt>
                <c:pt idx="23">
                  <c:v>8046.8041153282993</c:v>
                </c:pt>
                <c:pt idx="24">
                  <c:v>14976.582362830204</c:v>
                </c:pt>
                <c:pt idx="25">
                  <c:v>18633.490377212001</c:v>
                </c:pt>
                <c:pt idx="26">
                  <c:v>32651.002576463896</c:v>
                </c:pt>
                <c:pt idx="27">
                  <c:v>49309.998524709103</c:v>
                </c:pt>
                <c:pt idx="28">
                  <c:v>52683.473188114091</c:v>
                </c:pt>
                <c:pt idx="29">
                  <c:v>69639.937652918903</c:v>
                </c:pt>
                <c:pt idx="30">
                  <c:v>57059.612594407408</c:v>
                </c:pt>
                <c:pt idx="31">
                  <c:v>37864.935248222399</c:v>
                </c:pt>
                <c:pt idx="32">
                  <c:v>28213.386773272399</c:v>
                </c:pt>
                <c:pt idx="33">
                  <c:v>22937.946707144703</c:v>
                </c:pt>
                <c:pt idx="34">
                  <c:v>37148.670142901188</c:v>
                </c:pt>
                <c:pt idx="35">
                  <c:v>44266.255265642998</c:v>
                </c:pt>
                <c:pt idx="36">
                  <c:v>43916.193489595687</c:v>
                </c:pt>
                <c:pt idx="37">
                  <c:v>71545.662418714317</c:v>
                </c:pt>
                <c:pt idx="38">
                  <c:v>92133.707307967081</c:v>
                </c:pt>
                <c:pt idx="39">
                  <c:v>55286.540408705092</c:v>
                </c:pt>
                <c:pt idx="40">
                  <c:v>86480.935236428486</c:v>
                </c:pt>
              </c:numCache>
            </c:numRef>
          </c:val>
        </c:ser>
        <c:dLbls/>
        <c:marker val="1"/>
        <c:axId val="55166080"/>
        <c:axId val="55167616"/>
      </c:lineChart>
      <c:catAx>
        <c:axId val="55166080"/>
        <c:scaling>
          <c:orientation val="minMax"/>
        </c:scaling>
        <c:axPos val="b"/>
        <c:tickLblPos val="nextTo"/>
        <c:txPr>
          <a:bodyPr/>
          <a:lstStyle/>
          <a:p>
            <a:pPr>
              <a:defRPr sz="750" baseline="0"/>
            </a:pPr>
            <a:endParaRPr lang="pt-PT"/>
          </a:p>
        </c:txPr>
        <c:crossAx val="55167616"/>
        <c:crosses val="autoZero"/>
        <c:auto val="1"/>
        <c:lblAlgn val="ctr"/>
        <c:lblOffset val="100"/>
      </c:catAx>
      <c:valAx>
        <c:axId val="55167616"/>
        <c:scaling>
          <c:orientation val="minMax"/>
        </c:scaling>
        <c:axPos val="l"/>
        <c:majorGridlines/>
        <c:numFmt formatCode="General" sourceLinked="1"/>
        <c:tickLblPos val="nextTo"/>
        <c:crossAx val="55166080"/>
        <c:crosses val="autoZero"/>
        <c:crossBetween val="between"/>
      </c:valAx>
    </c:plotArea>
    <c:legend>
      <c:legendPos val="r"/>
      <c:layout>
        <c:manualLayout>
          <c:xMode val="edge"/>
          <c:yMode val="edge"/>
          <c:x val="0.78652777777777749"/>
          <c:y val="0.14294254884806079"/>
          <c:w val="0.19680555555555546"/>
          <c:h val="0.74921161162273264"/>
        </c:manualLayout>
      </c:layout>
      <c:txPr>
        <a:bodyPr/>
        <a:lstStyle/>
        <a:p>
          <a:pPr>
            <a:defRPr sz="910" baseline="0"/>
          </a:pPr>
          <a:endParaRPr lang="pt-PT"/>
        </a:p>
      </c:txP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pt-PT"/>
  <c:chart>
    <c:plotArea>
      <c:layout>
        <c:manualLayout>
          <c:layoutTarget val="inner"/>
          <c:xMode val="edge"/>
          <c:yMode val="edge"/>
          <c:x val="0.12273840769903757"/>
          <c:y val="5.1400554097404488E-2"/>
          <c:w val="0.61378937007874068"/>
          <c:h val="0.89719889180519152"/>
        </c:manualLayout>
      </c:layout>
      <c:lineChart>
        <c:grouping val="standard"/>
        <c:ser>
          <c:idx val="0"/>
          <c:order val="0"/>
          <c:tx>
            <c:strRef>
              <c:f>Sheet2!$A$7</c:f>
              <c:strCache>
                <c:ptCount val="1"/>
                <c:pt idx="0">
                  <c:v>      Caribbean</c:v>
                </c:pt>
              </c:strCache>
            </c:strRef>
          </c:tx>
          <c:marker>
            <c:symbol val="none"/>
          </c:marker>
          <c:cat>
            <c:strRef>
              <c:f>Sheet2!$B$6:$AF$6</c:f>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f>Sheet2!$B$7:$AF$7</c:f>
              <c:numCache>
                <c:formatCode>General</c:formatCode>
                <c:ptCount val="31"/>
                <c:pt idx="0">
                  <c:v>-769.45999999999981</c:v>
                </c:pt>
                <c:pt idx="1">
                  <c:v>-737.41</c:v>
                </c:pt>
                <c:pt idx="2">
                  <c:v>-1606.3899999999999</c:v>
                </c:pt>
                <c:pt idx="3">
                  <c:v>-1907.44</c:v>
                </c:pt>
                <c:pt idx="4">
                  <c:v>-968.61</c:v>
                </c:pt>
                <c:pt idx="5">
                  <c:v>-102.91000000000003</c:v>
                </c:pt>
                <c:pt idx="6">
                  <c:v>-763.7</c:v>
                </c:pt>
                <c:pt idx="7">
                  <c:v>-1093.22</c:v>
                </c:pt>
                <c:pt idx="8">
                  <c:v>-251.18</c:v>
                </c:pt>
                <c:pt idx="9">
                  <c:v>-4115.8</c:v>
                </c:pt>
                <c:pt idx="10">
                  <c:v>-3225.54</c:v>
                </c:pt>
                <c:pt idx="11">
                  <c:v>-2660.71</c:v>
                </c:pt>
                <c:pt idx="12">
                  <c:v>-902.51</c:v>
                </c:pt>
                <c:pt idx="13">
                  <c:v>-1008.52</c:v>
                </c:pt>
                <c:pt idx="14">
                  <c:v>-114.22</c:v>
                </c:pt>
                <c:pt idx="15">
                  <c:v>-723.63</c:v>
                </c:pt>
                <c:pt idx="16">
                  <c:v>-1347.78</c:v>
                </c:pt>
                <c:pt idx="17">
                  <c:v>-2723.9500000000007</c:v>
                </c:pt>
                <c:pt idx="18">
                  <c:v>-3290.9</c:v>
                </c:pt>
                <c:pt idx="19">
                  <c:v>-2775.53</c:v>
                </c:pt>
                <c:pt idx="20">
                  <c:v>-2877.16</c:v>
                </c:pt>
                <c:pt idx="21">
                  <c:v>-3067.62</c:v>
                </c:pt>
                <c:pt idx="22">
                  <c:v>-4209.79</c:v>
                </c:pt>
                <c:pt idx="23">
                  <c:v>-735.4</c:v>
                </c:pt>
                <c:pt idx="24">
                  <c:v>538.6</c:v>
                </c:pt>
                <c:pt idx="25">
                  <c:v>-134.91999999999999</c:v>
                </c:pt>
                <c:pt idx="26">
                  <c:v>1142.96</c:v>
                </c:pt>
                <c:pt idx="27">
                  <c:v>-2388.3700000000008</c:v>
                </c:pt>
                <c:pt idx="28">
                  <c:v>-6042.87</c:v>
                </c:pt>
                <c:pt idx="29">
                  <c:v>-3910.7799999999997</c:v>
                </c:pt>
                <c:pt idx="30">
                  <c:v>-4767.75</c:v>
                </c:pt>
              </c:numCache>
            </c:numRef>
          </c:val>
        </c:ser>
        <c:ser>
          <c:idx val="1"/>
          <c:order val="1"/>
          <c:tx>
            <c:strRef>
              <c:f>Sheet2!$A$8</c:f>
              <c:strCache>
                <c:ptCount val="1"/>
                <c:pt idx="0">
                  <c:v>      Central America</c:v>
                </c:pt>
              </c:strCache>
            </c:strRef>
          </c:tx>
          <c:marker>
            <c:symbol val="none"/>
          </c:marker>
          <c:cat>
            <c:strRef>
              <c:f>Sheet2!$B$6:$AF$6</c:f>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f>Sheet2!$B$8:$AF$8</c:f>
              <c:numCache>
                <c:formatCode>General</c:formatCode>
                <c:ptCount val="31"/>
                <c:pt idx="0">
                  <c:v>-12275.9</c:v>
                </c:pt>
                <c:pt idx="1">
                  <c:v>-18901.62</c:v>
                </c:pt>
                <c:pt idx="2">
                  <c:v>-7628.49</c:v>
                </c:pt>
                <c:pt idx="3">
                  <c:v>4796.5</c:v>
                </c:pt>
                <c:pt idx="4">
                  <c:v>2479.63</c:v>
                </c:pt>
                <c:pt idx="5">
                  <c:v>-507.89</c:v>
                </c:pt>
                <c:pt idx="6">
                  <c:v>-2252.34</c:v>
                </c:pt>
                <c:pt idx="7">
                  <c:v>3383.8</c:v>
                </c:pt>
                <c:pt idx="8">
                  <c:v>-3048.07</c:v>
                </c:pt>
                <c:pt idx="9">
                  <c:v>-7240.96</c:v>
                </c:pt>
                <c:pt idx="10">
                  <c:v>-8371.7900000000009</c:v>
                </c:pt>
                <c:pt idx="11">
                  <c:v>-16017.859999999995</c:v>
                </c:pt>
                <c:pt idx="12">
                  <c:v>-26947.06</c:v>
                </c:pt>
                <c:pt idx="13">
                  <c:v>-25860.920000000006</c:v>
                </c:pt>
                <c:pt idx="14">
                  <c:v>-31817.360000000001</c:v>
                </c:pt>
                <c:pt idx="15">
                  <c:v>-4179.3900000000003</c:v>
                </c:pt>
                <c:pt idx="16">
                  <c:v>-4759.38</c:v>
                </c:pt>
                <c:pt idx="17">
                  <c:v>-10528.68</c:v>
                </c:pt>
                <c:pt idx="18">
                  <c:v>-19553.53</c:v>
                </c:pt>
                <c:pt idx="19">
                  <c:v>-18326.82</c:v>
                </c:pt>
                <c:pt idx="20">
                  <c:v>-23207.3</c:v>
                </c:pt>
                <c:pt idx="21">
                  <c:v>-21379.75</c:v>
                </c:pt>
                <c:pt idx="22">
                  <c:v>-17978.649999999994</c:v>
                </c:pt>
                <c:pt idx="23">
                  <c:v>-11719.38</c:v>
                </c:pt>
                <c:pt idx="24">
                  <c:v>-10315.469999999992</c:v>
                </c:pt>
                <c:pt idx="25">
                  <c:v>-10082.08</c:v>
                </c:pt>
                <c:pt idx="26">
                  <c:v>-9734.98</c:v>
                </c:pt>
                <c:pt idx="27">
                  <c:v>-17041.66</c:v>
                </c:pt>
                <c:pt idx="28">
                  <c:v>-28537.45</c:v>
                </c:pt>
                <c:pt idx="29">
                  <c:v>-8194.76</c:v>
                </c:pt>
                <c:pt idx="30">
                  <c:v>-13204.16</c:v>
                </c:pt>
              </c:numCache>
            </c:numRef>
          </c:val>
        </c:ser>
        <c:ser>
          <c:idx val="2"/>
          <c:order val="2"/>
          <c:tx>
            <c:strRef>
              <c:f>Sheet2!$A$9</c:f>
              <c:strCache>
                <c:ptCount val="1"/>
                <c:pt idx="0">
                  <c:v>      South America</c:v>
                </c:pt>
              </c:strCache>
            </c:strRef>
          </c:tx>
          <c:marker>
            <c:symbol val="none"/>
          </c:marker>
          <c:cat>
            <c:strRef>
              <c:f>Sheet2!$B$6:$AF$6</c:f>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f>Sheet2!$B$9:$AF$9</c:f>
              <c:numCache>
                <c:formatCode>General</c:formatCode>
                <c:ptCount val="31"/>
                <c:pt idx="0">
                  <c:v>-16886.04</c:v>
                </c:pt>
                <c:pt idx="1">
                  <c:v>-23430.560000000001</c:v>
                </c:pt>
                <c:pt idx="2">
                  <c:v>-32086.55</c:v>
                </c:pt>
                <c:pt idx="3">
                  <c:v>-10841.12</c:v>
                </c:pt>
                <c:pt idx="4">
                  <c:v>-2687.65</c:v>
                </c:pt>
                <c:pt idx="5">
                  <c:v>-1698.9</c:v>
                </c:pt>
                <c:pt idx="6">
                  <c:v>-14107.5</c:v>
                </c:pt>
                <c:pt idx="7">
                  <c:v>-11785.49</c:v>
                </c:pt>
                <c:pt idx="8">
                  <c:v>-6649.21</c:v>
                </c:pt>
                <c:pt idx="9">
                  <c:v>-26.51</c:v>
                </c:pt>
                <c:pt idx="10">
                  <c:v>7569.4699999999993</c:v>
                </c:pt>
                <c:pt idx="11">
                  <c:v>-728.39</c:v>
                </c:pt>
                <c:pt idx="12">
                  <c:v>-5985.08</c:v>
                </c:pt>
                <c:pt idx="13">
                  <c:v>-19628.88</c:v>
                </c:pt>
                <c:pt idx="14">
                  <c:v>-19314.009999999991</c:v>
                </c:pt>
                <c:pt idx="15">
                  <c:v>-33398.65</c:v>
                </c:pt>
                <c:pt idx="16">
                  <c:v>-33588.78</c:v>
                </c:pt>
                <c:pt idx="17">
                  <c:v>-53754.68</c:v>
                </c:pt>
                <c:pt idx="18">
                  <c:v>-68465.620000000024</c:v>
                </c:pt>
                <c:pt idx="19">
                  <c:v>-36161.870000000003</c:v>
                </c:pt>
                <c:pt idx="20">
                  <c:v>-23300.1</c:v>
                </c:pt>
                <c:pt idx="21">
                  <c:v>-30258.329999999994</c:v>
                </c:pt>
                <c:pt idx="22">
                  <c:v>4399.51</c:v>
                </c:pt>
                <c:pt idx="23">
                  <c:v>20898.95</c:v>
                </c:pt>
                <c:pt idx="24">
                  <c:v>31435.609999999993</c:v>
                </c:pt>
                <c:pt idx="25">
                  <c:v>45868.25</c:v>
                </c:pt>
                <c:pt idx="26">
                  <c:v>57490.22</c:v>
                </c:pt>
                <c:pt idx="27">
                  <c:v>33125.64</c:v>
                </c:pt>
                <c:pt idx="28">
                  <c:v>1880.45</c:v>
                </c:pt>
                <c:pt idx="29">
                  <c:v>-8858.07</c:v>
                </c:pt>
                <c:pt idx="30">
                  <c:v>-38173.06</c:v>
                </c:pt>
              </c:numCache>
            </c:numRef>
          </c:val>
        </c:ser>
        <c:dLbls/>
        <c:marker val="1"/>
        <c:axId val="55211520"/>
        <c:axId val="55213056"/>
      </c:lineChart>
      <c:catAx>
        <c:axId val="55211520"/>
        <c:scaling>
          <c:orientation val="minMax"/>
        </c:scaling>
        <c:axPos val="b"/>
        <c:tickLblPos val="nextTo"/>
        <c:crossAx val="55213056"/>
        <c:crosses val="autoZero"/>
        <c:auto val="1"/>
        <c:lblAlgn val="ctr"/>
        <c:lblOffset val="100"/>
      </c:catAx>
      <c:valAx>
        <c:axId val="55213056"/>
        <c:scaling>
          <c:orientation val="minMax"/>
        </c:scaling>
        <c:axPos val="l"/>
        <c:majorGridlines/>
        <c:numFmt formatCode="General" sourceLinked="1"/>
        <c:tickLblPos val="nextTo"/>
        <c:crossAx val="55211520"/>
        <c:crosses val="autoZero"/>
        <c:crossBetween val="between"/>
      </c:valAx>
    </c:plotArea>
    <c:legend>
      <c:legendPos val="r"/>
      <c:layout>
        <c:manualLayout>
          <c:xMode val="edge"/>
          <c:yMode val="edge"/>
          <c:x val="0.77819444444444485"/>
          <c:y val="0.20312773403324585"/>
          <c:w val="0.2051388888888889"/>
          <c:h val="0.65392935258092832"/>
        </c:manualLayout>
      </c:layout>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pt-PT"/>
  <c:chart>
    <c:plotArea>
      <c:layout/>
      <c:lineChart>
        <c:grouping val="standard"/>
        <c:ser>
          <c:idx val="0"/>
          <c:order val="0"/>
          <c:tx>
            <c:strRef>
              <c:f>us_annualcommoditypriceindicesa!$A$7</c:f>
              <c:strCache>
                <c:ptCount val="1"/>
                <c:pt idx="0">
                  <c:v>Price index - All groups (in terms of current dollars)</c:v>
                </c:pt>
              </c:strCache>
            </c:strRef>
          </c:tx>
          <c:marker>
            <c:symbol val="none"/>
          </c:marker>
          <c:cat>
            <c:strRef>
              <c:f>us_annualcommoditypriceindicesa!$B$6:$BA$6</c:f>
              <c:strCache>
                <c:ptCount val="5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strCache>
            </c:strRef>
          </c:cat>
          <c:val>
            <c:numRef>
              <c:f>us_annualcommoditypriceindicesa!$B$7:$BA$7</c:f>
              <c:numCache>
                <c:formatCode>General</c:formatCode>
                <c:ptCount val="52"/>
                <c:pt idx="0">
                  <c:v>44.333333333333343</c:v>
                </c:pt>
                <c:pt idx="1">
                  <c:v>43.383333333333326</c:v>
                </c:pt>
                <c:pt idx="2">
                  <c:v>43.816666666666627</c:v>
                </c:pt>
                <c:pt idx="3">
                  <c:v>50.233333333333341</c:v>
                </c:pt>
                <c:pt idx="4">
                  <c:v>50.666666666666629</c:v>
                </c:pt>
                <c:pt idx="5">
                  <c:v>49.241666666666632</c:v>
                </c:pt>
                <c:pt idx="6">
                  <c:v>51.716666666666633</c:v>
                </c:pt>
                <c:pt idx="7">
                  <c:v>50.225000000000009</c:v>
                </c:pt>
                <c:pt idx="8">
                  <c:v>49.616666666666632</c:v>
                </c:pt>
                <c:pt idx="9">
                  <c:v>53.316666666666613</c:v>
                </c:pt>
                <c:pt idx="10">
                  <c:v>53.9</c:v>
                </c:pt>
                <c:pt idx="11">
                  <c:v>51.766666666666644</c:v>
                </c:pt>
                <c:pt idx="12">
                  <c:v>58.291666666666629</c:v>
                </c:pt>
                <c:pt idx="13">
                  <c:v>100.04166666666673</c:v>
                </c:pt>
                <c:pt idx="14">
                  <c:v>138</c:v>
                </c:pt>
                <c:pt idx="15">
                  <c:v>105.41666666666673</c:v>
                </c:pt>
                <c:pt idx="16">
                  <c:v>101.10833333333326</c:v>
                </c:pt>
                <c:pt idx="17">
                  <c:v>109</c:v>
                </c:pt>
                <c:pt idx="18">
                  <c:v>112.09166666666673</c:v>
                </c:pt>
                <c:pt idx="19">
                  <c:v>128.88333333333341</c:v>
                </c:pt>
                <c:pt idx="20">
                  <c:v>158.76666666666665</c:v>
                </c:pt>
                <c:pt idx="21">
                  <c:v>137.80000000000001</c:v>
                </c:pt>
                <c:pt idx="22">
                  <c:v>107.63333333333327</c:v>
                </c:pt>
                <c:pt idx="23">
                  <c:v>115.3666666666667</c:v>
                </c:pt>
                <c:pt idx="24">
                  <c:v>110.03333333333327</c:v>
                </c:pt>
                <c:pt idx="25">
                  <c:v>96.216666666666697</c:v>
                </c:pt>
                <c:pt idx="26">
                  <c:v>96.674999999999983</c:v>
                </c:pt>
                <c:pt idx="27">
                  <c:v>102.20833333333327</c:v>
                </c:pt>
                <c:pt idx="28">
                  <c:v>131.11666666666662</c:v>
                </c:pt>
                <c:pt idx="29">
                  <c:v>132.32500000000005</c:v>
                </c:pt>
                <c:pt idx="30">
                  <c:v>124.02500000000001</c:v>
                </c:pt>
                <c:pt idx="31">
                  <c:v>117.04166666666673</c:v>
                </c:pt>
                <c:pt idx="32">
                  <c:v>113.85833333333336</c:v>
                </c:pt>
                <c:pt idx="33">
                  <c:v>108.25833333333327</c:v>
                </c:pt>
                <c:pt idx="34">
                  <c:v>126.50833333333327</c:v>
                </c:pt>
                <c:pt idx="35">
                  <c:v>137.57499999999999</c:v>
                </c:pt>
                <c:pt idx="36">
                  <c:v>134.35000000000005</c:v>
                </c:pt>
                <c:pt idx="37">
                  <c:v>131.66666666666666</c:v>
                </c:pt>
                <c:pt idx="38">
                  <c:v>114.4</c:v>
                </c:pt>
                <c:pt idx="39">
                  <c:v>98.483333333333306</c:v>
                </c:pt>
                <c:pt idx="40">
                  <c:v>99.991666666666688</c:v>
                </c:pt>
                <c:pt idx="41">
                  <c:v>96.374999999999986</c:v>
                </c:pt>
                <c:pt idx="42">
                  <c:v>97.316666666666677</c:v>
                </c:pt>
                <c:pt idx="43">
                  <c:v>104.85833333333326</c:v>
                </c:pt>
                <c:pt idx="44">
                  <c:v>125.78333333333337</c:v>
                </c:pt>
                <c:pt idx="45">
                  <c:v>140.39166666666671</c:v>
                </c:pt>
                <c:pt idx="46">
                  <c:v>182.82500000000005</c:v>
                </c:pt>
                <c:pt idx="47">
                  <c:v>206.52500000000001</c:v>
                </c:pt>
                <c:pt idx="48">
                  <c:v>256.03333333333342</c:v>
                </c:pt>
                <c:pt idx="49">
                  <c:v>212.74166666666662</c:v>
                </c:pt>
                <c:pt idx="50">
                  <c:v>251.39166666666671</c:v>
                </c:pt>
                <c:pt idx="51">
                  <c:v>295.06666666666672</c:v>
                </c:pt>
              </c:numCache>
            </c:numRef>
          </c:val>
        </c:ser>
        <c:ser>
          <c:idx val="1"/>
          <c:order val="1"/>
          <c:tx>
            <c:strRef>
              <c:f>us_annualcommoditypriceindicesa!$A$8</c:f>
              <c:strCache>
                <c:ptCount val="1"/>
                <c:pt idx="0">
                  <c:v>* FOOD AND TROPICAL BEVERAGES </c:v>
                </c:pt>
              </c:strCache>
            </c:strRef>
          </c:tx>
          <c:marker>
            <c:symbol val="none"/>
          </c:marker>
          <c:cat>
            <c:strRef>
              <c:f>us_annualcommoditypriceindicesa!$B$6:$BA$6</c:f>
              <c:strCache>
                <c:ptCount val="5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strCache>
            </c:strRef>
          </c:cat>
          <c:val>
            <c:numRef>
              <c:f>us_annualcommoditypriceindicesa!$B$8:$BA$8</c:f>
              <c:numCache>
                <c:formatCode>General</c:formatCode>
                <c:ptCount val="52"/>
                <c:pt idx="0">
                  <c:v>45.041666666666615</c:v>
                </c:pt>
                <c:pt idx="1">
                  <c:v>44.775000000000013</c:v>
                </c:pt>
                <c:pt idx="2">
                  <c:v>47.275000000000013</c:v>
                </c:pt>
                <c:pt idx="3">
                  <c:v>58.991666666666639</c:v>
                </c:pt>
                <c:pt idx="4">
                  <c:v>55.11666666666661</c:v>
                </c:pt>
                <c:pt idx="5">
                  <c:v>47.39166666666663</c:v>
                </c:pt>
                <c:pt idx="6">
                  <c:v>50.608333333333341</c:v>
                </c:pt>
                <c:pt idx="7">
                  <c:v>53.966666666666633</c:v>
                </c:pt>
                <c:pt idx="8">
                  <c:v>52.466666666666626</c:v>
                </c:pt>
                <c:pt idx="9">
                  <c:v>55.208333333333357</c:v>
                </c:pt>
                <c:pt idx="10">
                  <c:v>54.925000000000011</c:v>
                </c:pt>
                <c:pt idx="11">
                  <c:v>54.108333333333356</c:v>
                </c:pt>
                <c:pt idx="12">
                  <c:v>66.391666666666666</c:v>
                </c:pt>
                <c:pt idx="13">
                  <c:v>118.58333333333327</c:v>
                </c:pt>
                <c:pt idx="14">
                  <c:v>170.42500000000001</c:v>
                </c:pt>
                <c:pt idx="15">
                  <c:v>129.69166666666663</c:v>
                </c:pt>
                <c:pt idx="16">
                  <c:v>114.87499999999999</c:v>
                </c:pt>
                <c:pt idx="17">
                  <c:v>124.22499999999999</c:v>
                </c:pt>
                <c:pt idx="18">
                  <c:v>125.60833333333326</c:v>
                </c:pt>
                <c:pt idx="19">
                  <c:v>136.31666666666663</c:v>
                </c:pt>
                <c:pt idx="20">
                  <c:v>186.05833333333351</c:v>
                </c:pt>
                <c:pt idx="21">
                  <c:v>161.65</c:v>
                </c:pt>
                <c:pt idx="22">
                  <c:v>118.94166666666675</c:v>
                </c:pt>
                <c:pt idx="23">
                  <c:v>125.10833333333326</c:v>
                </c:pt>
                <c:pt idx="24">
                  <c:v>113.05</c:v>
                </c:pt>
                <c:pt idx="25">
                  <c:v>98.808333333333294</c:v>
                </c:pt>
                <c:pt idx="26">
                  <c:v>107.14999999999999</c:v>
                </c:pt>
                <c:pt idx="27">
                  <c:v>104.14999999999999</c:v>
                </c:pt>
                <c:pt idx="28">
                  <c:v>130.64166666666665</c:v>
                </c:pt>
                <c:pt idx="29">
                  <c:v>133.81666666666663</c:v>
                </c:pt>
                <c:pt idx="30">
                  <c:v>123.54166666666673</c:v>
                </c:pt>
                <c:pt idx="31">
                  <c:v>118.59166666666673</c:v>
                </c:pt>
                <c:pt idx="32">
                  <c:v>114.33333333333327</c:v>
                </c:pt>
                <c:pt idx="33">
                  <c:v>114.14999999999999</c:v>
                </c:pt>
                <c:pt idx="34">
                  <c:v>132.43333333333337</c:v>
                </c:pt>
                <c:pt idx="35">
                  <c:v>135.4583333333334</c:v>
                </c:pt>
                <c:pt idx="36">
                  <c:v>143.38333333333341</c:v>
                </c:pt>
                <c:pt idx="37">
                  <c:v>140.51666666666665</c:v>
                </c:pt>
                <c:pt idx="38">
                  <c:v>121.04166666666673</c:v>
                </c:pt>
                <c:pt idx="39">
                  <c:v>100.05</c:v>
                </c:pt>
                <c:pt idx="40">
                  <c:v>99.991666666666717</c:v>
                </c:pt>
                <c:pt idx="41">
                  <c:v>100.37499999999999</c:v>
                </c:pt>
                <c:pt idx="42">
                  <c:v>100.81666666666672</c:v>
                </c:pt>
                <c:pt idx="43">
                  <c:v>103.12499999999999</c:v>
                </c:pt>
                <c:pt idx="44">
                  <c:v>116.7</c:v>
                </c:pt>
                <c:pt idx="45">
                  <c:v>127</c:v>
                </c:pt>
                <c:pt idx="46">
                  <c:v>149.56666666666663</c:v>
                </c:pt>
                <c:pt idx="47">
                  <c:v>162.47499999999999</c:v>
                </c:pt>
                <c:pt idx="48">
                  <c:v>228.16666666666666</c:v>
                </c:pt>
                <c:pt idx="49">
                  <c:v>215.90833333333342</c:v>
                </c:pt>
                <c:pt idx="50">
                  <c:v>227.94166666666663</c:v>
                </c:pt>
                <c:pt idx="51">
                  <c:v>265.57499999999999</c:v>
                </c:pt>
              </c:numCache>
            </c:numRef>
          </c:val>
        </c:ser>
        <c:ser>
          <c:idx val="2"/>
          <c:order val="2"/>
          <c:tx>
            <c:strRef>
              <c:f>us_annualcommoditypriceindicesa!$A$9</c:f>
              <c:strCache>
                <c:ptCount val="1"/>
                <c:pt idx="0">
                  <c:v>- FOOD</c:v>
                </c:pt>
              </c:strCache>
            </c:strRef>
          </c:tx>
          <c:marker>
            <c:symbol val="none"/>
          </c:marker>
          <c:cat>
            <c:strRef>
              <c:f>us_annualcommoditypriceindicesa!$B$6:$BA$6</c:f>
              <c:strCache>
                <c:ptCount val="5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strCache>
            </c:strRef>
          </c:cat>
          <c:val>
            <c:numRef>
              <c:f>us_annualcommoditypriceindicesa!$B$9:$BA$9</c:f>
              <c:numCache>
                <c:formatCode>General</c:formatCode>
                <c:ptCount val="52"/>
                <c:pt idx="0">
                  <c:v>44.15</c:v>
                </c:pt>
                <c:pt idx="1">
                  <c:v>44.383333333333326</c:v>
                </c:pt>
                <c:pt idx="2">
                  <c:v>47.275000000000013</c:v>
                </c:pt>
                <c:pt idx="3">
                  <c:v>60.016666666666616</c:v>
                </c:pt>
                <c:pt idx="4">
                  <c:v>54.775000000000013</c:v>
                </c:pt>
                <c:pt idx="5">
                  <c:v>46.733333333333341</c:v>
                </c:pt>
                <c:pt idx="6">
                  <c:v>50.166666666666629</c:v>
                </c:pt>
                <c:pt idx="7">
                  <c:v>53.933333333333337</c:v>
                </c:pt>
                <c:pt idx="8">
                  <c:v>52.225000000000016</c:v>
                </c:pt>
                <c:pt idx="9">
                  <c:v>54.908333333333331</c:v>
                </c:pt>
                <c:pt idx="10">
                  <c:v>53.766666666666644</c:v>
                </c:pt>
                <c:pt idx="11">
                  <c:v>53.733333333333341</c:v>
                </c:pt>
                <c:pt idx="12">
                  <c:v>66.658333333333275</c:v>
                </c:pt>
                <c:pt idx="13">
                  <c:v>122.70833333333327</c:v>
                </c:pt>
                <c:pt idx="14">
                  <c:v>178.72499999999999</c:v>
                </c:pt>
                <c:pt idx="15">
                  <c:v>133.65</c:v>
                </c:pt>
                <c:pt idx="16">
                  <c:v>108.33333333333327</c:v>
                </c:pt>
                <c:pt idx="17">
                  <c:v>103.25</c:v>
                </c:pt>
                <c:pt idx="18">
                  <c:v>114.85</c:v>
                </c:pt>
                <c:pt idx="19">
                  <c:v>125.83333333333327</c:v>
                </c:pt>
                <c:pt idx="20">
                  <c:v>183.11666666666662</c:v>
                </c:pt>
                <c:pt idx="21">
                  <c:v>160.42500000000001</c:v>
                </c:pt>
                <c:pt idx="22">
                  <c:v>113.9</c:v>
                </c:pt>
                <c:pt idx="23">
                  <c:v>119.56666666666672</c:v>
                </c:pt>
                <c:pt idx="24">
                  <c:v>103.33333333333327</c:v>
                </c:pt>
                <c:pt idx="25">
                  <c:v>89.624999999999986</c:v>
                </c:pt>
                <c:pt idx="26">
                  <c:v>94.35</c:v>
                </c:pt>
                <c:pt idx="27">
                  <c:v>99.45</c:v>
                </c:pt>
                <c:pt idx="28">
                  <c:v>128.96666666666658</c:v>
                </c:pt>
                <c:pt idx="29">
                  <c:v>135.08333333333334</c:v>
                </c:pt>
                <c:pt idx="30">
                  <c:v>125.35833333333326</c:v>
                </c:pt>
                <c:pt idx="31">
                  <c:v>120.79166666666673</c:v>
                </c:pt>
                <c:pt idx="32">
                  <c:v>117.6</c:v>
                </c:pt>
                <c:pt idx="33">
                  <c:v>116.6</c:v>
                </c:pt>
                <c:pt idx="34">
                  <c:v>129.125</c:v>
                </c:pt>
                <c:pt idx="35">
                  <c:v>132.29166666666666</c:v>
                </c:pt>
                <c:pt idx="36">
                  <c:v>144.21666666666661</c:v>
                </c:pt>
                <c:pt idx="37">
                  <c:v>136.3666666666667</c:v>
                </c:pt>
                <c:pt idx="38">
                  <c:v>117.78333333333337</c:v>
                </c:pt>
                <c:pt idx="39">
                  <c:v>97.9583333333333</c:v>
                </c:pt>
                <c:pt idx="40">
                  <c:v>100</c:v>
                </c:pt>
                <c:pt idx="41">
                  <c:v>102.76666666666669</c:v>
                </c:pt>
                <c:pt idx="42">
                  <c:v>102.23333333333341</c:v>
                </c:pt>
                <c:pt idx="43">
                  <c:v>104.13333333333327</c:v>
                </c:pt>
                <c:pt idx="44">
                  <c:v>118.58333333333327</c:v>
                </c:pt>
                <c:pt idx="45">
                  <c:v>127.15833333333325</c:v>
                </c:pt>
                <c:pt idx="46">
                  <c:v>151.32500000000005</c:v>
                </c:pt>
                <c:pt idx="47">
                  <c:v>164.13333333333335</c:v>
                </c:pt>
                <c:pt idx="48">
                  <c:v>233.90833333333342</c:v>
                </c:pt>
                <c:pt idx="49">
                  <c:v>219.85833333333352</c:v>
                </c:pt>
                <c:pt idx="50">
                  <c:v>229.63333333333335</c:v>
                </c:pt>
                <c:pt idx="51">
                  <c:v>265.05</c:v>
                </c:pt>
              </c:numCache>
            </c:numRef>
          </c:val>
        </c:ser>
        <c:ser>
          <c:idx val="3"/>
          <c:order val="3"/>
          <c:tx>
            <c:strRef>
              <c:f>us_annualcommoditypriceindicesa!$A$10</c:f>
              <c:strCache>
                <c:ptCount val="1"/>
                <c:pt idx="0">
                  <c:v>- TROPICAL BEVERAGES</c:v>
                </c:pt>
              </c:strCache>
            </c:strRef>
          </c:tx>
          <c:marker>
            <c:symbol val="none"/>
          </c:marker>
          <c:dLbls>
            <c:dLbl>
              <c:idx val="17"/>
              <c:layout/>
              <c:showVal val="1"/>
            </c:dLbl>
            <c:delete val="1"/>
          </c:dLbls>
          <c:cat>
            <c:strRef>
              <c:f>us_annualcommoditypriceindicesa!$B$6:$BA$6</c:f>
              <c:strCache>
                <c:ptCount val="5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strCache>
            </c:strRef>
          </c:cat>
          <c:val>
            <c:numRef>
              <c:f>us_annualcommoditypriceindicesa!$B$10:$BA$10</c:f>
              <c:numCache>
                <c:formatCode>General</c:formatCode>
                <c:ptCount val="52"/>
                <c:pt idx="0">
                  <c:v>52.741666666666632</c:v>
                </c:pt>
                <c:pt idx="1">
                  <c:v>48.208333333333357</c:v>
                </c:pt>
                <c:pt idx="2">
                  <c:v>47.275000000000013</c:v>
                </c:pt>
                <c:pt idx="3">
                  <c:v>50.05</c:v>
                </c:pt>
                <c:pt idx="4">
                  <c:v>58.3</c:v>
                </c:pt>
                <c:pt idx="5">
                  <c:v>52.908333333333331</c:v>
                </c:pt>
                <c:pt idx="6">
                  <c:v>54.583333333333321</c:v>
                </c:pt>
                <c:pt idx="7">
                  <c:v>54.083333333333343</c:v>
                </c:pt>
                <c:pt idx="8">
                  <c:v>54.491666666666632</c:v>
                </c:pt>
                <c:pt idx="9">
                  <c:v>58.01666666666663</c:v>
                </c:pt>
                <c:pt idx="10">
                  <c:v>65.008333333333297</c:v>
                </c:pt>
                <c:pt idx="11">
                  <c:v>57.524999999999991</c:v>
                </c:pt>
                <c:pt idx="12">
                  <c:v>64.066666666666677</c:v>
                </c:pt>
                <c:pt idx="13">
                  <c:v>82.466666666666697</c:v>
                </c:pt>
                <c:pt idx="14">
                  <c:v>97.95</c:v>
                </c:pt>
                <c:pt idx="15">
                  <c:v>95.133333333333269</c:v>
                </c:pt>
                <c:pt idx="16">
                  <c:v>172.15</c:v>
                </c:pt>
                <c:pt idx="17">
                  <c:v>307.29166666666674</c:v>
                </c:pt>
                <c:pt idx="18">
                  <c:v>219.54166666666666</c:v>
                </c:pt>
                <c:pt idx="19">
                  <c:v>227.9</c:v>
                </c:pt>
                <c:pt idx="20">
                  <c:v>211.68333333333345</c:v>
                </c:pt>
                <c:pt idx="21">
                  <c:v>172.47499999999999</c:v>
                </c:pt>
                <c:pt idx="22">
                  <c:v>162.81666666666663</c:v>
                </c:pt>
                <c:pt idx="23">
                  <c:v>173.42500000000001</c:v>
                </c:pt>
                <c:pt idx="24">
                  <c:v>197.9583333333334</c:v>
                </c:pt>
                <c:pt idx="25">
                  <c:v>179.06666666666658</c:v>
                </c:pt>
                <c:pt idx="26">
                  <c:v>219.05833333333351</c:v>
                </c:pt>
                <c:pt idx="27">
                  <c:v>145.05833333333342</c:v>
                </c:pt>
                <c:pt idx="28">
                  <c:v>145.40833333333342</c:v>
                </c:pt>
                <c:pt idx="29">
                  <c:v>122.85</c:v>
                </c:pt>
                <c:pt idx="30">
                  <c:v>107.60833333333336</c:v>
                </c:pt>
                <c:pt idx="31">
                  <c:v>99.25</c:v>
                </c:pt>
                <c:pt idx="32">
                  <c:v>85.608333333333306</c:v>
                </c:pt>
                <c:pt idx="33">
                  <c:v>92.600000000000009</c:v>
                </c:pt>
                <c:pt idx="34">
                  <c:v>161.375</c:v>
                </c:pt>
                <c:pt idx="35">
                  <c:v>163.26666666666665</c:v>
                </c:pt>
                <c:pt idx="36">
                  <c:v>136.1</c:v>
                </c:pt>
                <c:pt idx="37">
                  <c:v>176.72499999999999</c:v>
                </c:pt>
                <c:pt idx="38">
                  <c:v>149.55000000000001</c:v>
                </c:pt>
                <c:pt idx="39">
                  <c:v>118.14999999999999</c:v>
                </c:pt>
                <c:pt idx="40">
                  <c:v>99.991666666666717</c:v>
                </c:pt>
                <c:pt idx="41">
                  <c:v>79.383333333333297</c:v>
                </c:pt>
                <c:pt idx="42">
                  <c:v>88.658333333333289</c:v>
                </c:pt>
                <c:pt idx="43">
                  <c:v>94.124999999999986</c:v>
                </c:pt>
                <c:pt idx="44">
                  <c:v>100.15833333333325</c:v>
                </c:pt>
                <c:pt idx="45">
                  <c:v>125.67499999999998</c:v>
                </c:pt>
                <c:pt idx="46">
                  <c:v>134.10833333333338</c:v>
                </c:pt>
                <c:pt idx="47">
                  <c:v>148.03333333333336</c:v>
                </c:pt>
                <c:pt idx="48">
                  <c:v>177.9916666666667</c:v>
                </c:pt>
                <c:pt idx="49">
                  <c:v>181.45000000000005</c:v>
                </c:pt>
                <c:pt idx="50">
                  <c:v>213.15</c:v>
                </c:pt>
                <c:pt idx="51">
                  <c:v>270.29166666666674</c:v>
                </c:pt>
              </c:numCache>
            </c:numRef>
          </c:val>
        </c:ser>
        <c:ser>
          <c:idx val="4"/>
          <c:order val="4"/>
          <c:tx>
            <c:strRef>
              <c:f>us_annualcommoditypriceindicesa!$A$11</c:f>
              <c:strCache>
                <c:ptCount val="1"/>
                <c:pt idx="0">
                  <c:v>* VEGETABLE OILSEEDS AND OILS </c:v>
                </c:pt>
              </c:strCache>
            </c:strRef>
          </c:tx>
          <c:marker>
            <c:symbol val="none"/>
          </c:marker>
          <c:cat>
            <c:strRef>
              <c:f>us_annualcommoditypriceindicesa!$B$6:$BA$6</c:f>
              <c:strCache>
                <c:ptCount val="5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strCache>
            </c:strRef>
          </c:cat>
          <c:val>
            <c:numRef>
              <c:f>us_annualcommoditypriceindicesa!$B$11:$BA$11</c:f>
              <c:numCache>
                <c:formatCode>General</c:formatCode>
                <c:ptCount val="52"/>
                <c:pt idx="0">
                  <c:v>61.05833333333333</c:v>
                </c:pt>
                <c:pt idx="1">
                  <c:v>66.566666666666663</c:v>
                </c:pt>
                <c:pt idx="2">
                  <c:v>59.158333333333331</c:v>
                </c:pt>
                <c:pt idx="3">
                  <c:v>62.058333333333337</c:v>
                </c:pt>
                <c:pt idx="4">
                  <c:v>65.183333333333266</c:v>
                </c:pt>
                <c:pt idx="5">
                  <c:v>73.683333333333294</c:v>
                </c:pt>
                <c:pt idx="6">
                  <c:v>68.858333333333277</c:v>
                </c:pt>
                <c:pt idx="7">
                  <c:v>62.991666666666632</c:v>
                </c:pt>
                <c:pt idx="8">
                  <c:v>55.558333333333337</c:v>
                </c:pt>
                <c:pt idx="9">
                  <c:v>56.758333333333333</c:v>
                </c:pt>
                <c:pt idx="10">
                  <c:v>75.158333333333275</c:v>
                </c:pt>
                <c:pt idx="11">
                  <c:v>77.674999999999983</c:v>
                </c:pt>
                <c:pt idx="12">
                  <c:v>68.241666666666688</c:v>
                </c:pt>
                <c:pt idx="13">
                  <c:v>125.8666666666667</c:v>
                </c:pt>
                <c:pt idx="14">
                  <c:v>197.03333333333336</c:v>
                </c:pt>
                <c:pt idx="15">
                  <c:v>129.74166666666662</c:v>
                </c:pt>
                <c:pt idx="16">
                  <c:v>120.46666666666673</c:v>
                </c:pt>
                <c:pt idx="17">
                  <c:v>153.68333333333337</c:v>
                </c:pt>
                <c:pt idx="18">
                  <c:v>165.27499999999998</c:v>
                </c:pt>
                <c:pt idx="19">
                  <c:v>186.43333333333337</c:v>
                </c:pt>
                <c:pt idx="20">
                  <c:v>165.625</c:v>
                </c:pt>
                <c:pt idx="21">
                  <c:v>156.19166666666663</c:v>
                </c:pt>
                <c:pt idx="22">
                  <c:v>127.40833333333327</c:v>
                </c:pt>
                <c:pt idx="23">
                  <c:v>149.97499999999999</c:v>
                </c:pt>
                <c:pt idx="24">
                  <c:v>198.02500000000001</c:v>
                </c:pt>
                <c:pt idx="25">
                  <c:v>141.16666666666666</c:v>
                </c:pt>
                <c:pt idx="26">
                  <c:v>89.241666666666717</c:v>
                </c:pt>
                <c:pt idx="27">
                  <c:v>102.99166666666673</c:v>
                </c:pt>
                <c:pt idx="28">
                  <c:v>137.35833333333343</c:v>
                </c:pt>
                <c:pt idx="29">
                  <c:v>120.78333333333327</c:v>
                </c:pt>
                <c:pt idx="30">
                  <c:v>107.02500000000001</c:v>
                </c:pt>
                <c:pt idx="31">
                  <c:v>113.76666666666669</c:v>
                </c:pt>
                <c:pt idx="32">
                  <c:v>121.01666666666669</c:v>
                </c:pt>
                <c:pt idx="33">
                  <c:v>122.79166666666673</c:v>
                </c:pt>
                <c:pt idx="34">
                  <c:v>152.06666666666658</c:v>
                </c:pt>
                <c:pt idx="35">
                  <c:v>167.08333333333334</c:v>
                </c:pt>
                <c:pt idx="36">
                  <c:v>158.9</c:v>
                </c:pt>
                <c:pt idx="37">
                  <c:v>158.08333333333334</c:v>
                </c:pt>
                <c:pt idx="38">
                  <c:v>169.9</c:v>
                </c:pt>
                <c:pt idx="39">
                  <c:v>125.41666666666673</c:v>
                </c:pt>
                <c:pt idx="40">
                  <c:v>100</c:v>
                </c:pt>
                <c:pt idx="41">
                  <c:v>93.575000000000003</c:v>
                </c:pt>
                <c:pt idx="42">
                  <c:v>116.85</c:v>
                </c:pt>
                <c:pt idx="43">
                  <c:v>137.18333333333337</c:v>
                </c:pt>
                <c:pt idx="44">
                  <c:v>155.3416666666667</c:v>
                </c:pt>
                <c:pt idx="45">
                  <c:v>140.6</c:v>
                </c:pt>
                <c:pt idx="46">
                  <c:v>147.65</c:v>
                </c:pt>
                <c:pt idx="47">
                  <c:v>225.69166666666663</c:v>
                </c:pt>
                <c:pt idx="48">
                  <c:v>297.79166666666674</c:v>
                </c:pt>
                <c:pt idx="49">
                  <c:v>213.32500000000005</c:v>
                </c:pt>
                <c:pt idx="50">
                  <c:v>261.68333333333339</c:v>
                </c:pt>
                <c:pt idx="51">
                  <c:v>332.78333333333342</c:v>
                </c:pt>
              </c:numCache>
            </c:numRef>
          </c:val>
        </c:ser>
        <c:ser>
          <c:idx val="5"/>
          <c:order val="5"/>
          <c:tx>
            <c:strRef>
              <c:f>us_annualcommoditypriceindicesa!$A$12</c:f>
              <c:strCache>
                <c:ptCount val="1"/>
                <c:pt idx="0">
                  <c:v>AGRICULTURAL RAW MATERIALS</c:v>
                </c:pt>
              </c:strCache>
            </c:strRef>
          </c:tx>
          <c:marker>
            <c:symbol val="none"/>
          </c:marker>
          <c:cat>
            <c:strRef>
              <c:f>us_annualcommoditypriceindicesa!$B$6:$BA$6</c:f>
              <c:strCache>
                <c:ptCount val="5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strCache>
            </c:strRef>
          </c:cat>
          <c:val>
            <c:numRef>
              <c:f>us_annualcommoditypriceindicesa!$B$12:$BA$12</c:f>
              <c:numCache>
                <c:formatCode>General</c:formatCode>
                <c:ptCount val="52"/>
                <c:pt idx="0">
                  <c:v>52.966666666666633</c:v>
                </c:pt>
                <c:pt idx="1">
                  <c:v>46.775000000000013</c:v>
                </c:pt>
                <c:pt idx="2">
                  <c:v>44.25</c:v>
                </c:pt>
                <c:pt idx="3">
                  <c:v>43.325000000000003</c:v>
                </c:pt>
                <c:pt idx="4">
                  <c:v>43.166666666666629</c:v>
                </c:pt>
                <c:pt idx="5">
                  <c:v>44.275000000000013</c:v>
                </c:pt>
                <c:pt idx="6">
                  <c:v>43.666666666666629</c:v>
                </c:pt>
                <c:pt idx="7">
                  <c:v>40.200000000000003</c:v>
                </c:pt>
                <c:pt idx="8">
                  <c:v>40.500000000000007</c:v>
                </c:pt>
                <c:pt idx="9">
                  <c:v>43.533333333333331</c:v>
                </c:pt>
                <c:pt idx="10">
                  <c:v>39.883333333333326</c:v>
                </c:pt>
                <c:pt idx="11">
                  <c:v>39.775000000000013</c:v>
                </c:pt>
                <c:pt idx="12">
                  <c:v>43.558333333333337</c:v>
                </c:pt>
                <c:pt idx="13">
                  <c:v>75.991666666666688</c:v>
                </c:pt>
                <c:pt idx="14">
                  <c:v>78.600000000000009</c:v>
                </c:pt>
                <c:pt idx="15">
                  <c:v>70.933333333333309</c:v>
                </c:pt>
                <c:pt idx="16">
                  <c:v>92.174999999999983</c:v>
                </c:pt>
                <c:pt idx="17">
                  <c:v>94.141666666666666</c:v>
                </c:pt>
                <c:pt idx="18">
                  <c:v>101.35833333333326</c:v>
                </c:pt>
                <c:pt idx="19">
                  <c:v>118.14999999999999</c:v>
                </c:pt>
                <c:pt idx="20">
                  <c:v>131.10833333333338</c:v>
                </c:pt>
                <c:pt idx="21">
                  <c:v>112.51666666666669</c:v>
                </c:pt>
                <c:pt idx="22">
                  <c:v>96.024999999999991</c:v>
                </c:pt>
                <c:pt idx="23">
                  <c:v>104.63333333333327</c:v>
                </c:pt>
                <c:pt idx="24">
                  <c:v>104.89166666666669</c:v>
                </c:pt>
                <c:pt idx="25">
                  <c:v>93.974999999999994</c:v>
                </c:pt>
                <c:pt idx="26">
                  <c:v>95.374999999999986</c:v>
                </c:pt>
                <c:pt idx="27">
                  <c:v>111.8</c:v>
                </c:pt>
                <c:pt idx="28">
                  <c:v>117.64166666666669</c:v>
                </c:pt>
                <c:pt idx="29">
                  <c:v>118.30833333333325</c:v>
                </c:pt>
                <c:pt idx="30">
                  <c:v>128.18333333333337</c:v>
                </c:pt>
                <c:pt idx="31">
                  <c:v>123.3666666666667</c:v>
                </c:pt>
                <c:pt idx="32">
                  <c:v>119.09166666666673</c:v>
                </c:pt>
                <c:pt idx="33">
                  <c:v>110.74166666666673</c:v>
                </c:pt>
                <c:pt idx="34">
                  <c:v>131.44166666666663</c:v>
                </c:pt>
                <c:pt idx="35">
                  <c:v>150.35833333333343</c:v>
                </c:pt>
                <c:pt idx="36">
                  <c:v>133.5916666666667</c:v>
                </c:pt>
                <c:pt idx="37">
                  <c:v>122.58333333333327</c:v>
                </c:pt>
                <c:pt idx="38">
                  <c:v>107.925</c:v>
                </c:pt>
                <c:pt idx="39">
                  <c:v>97.933333333333309</c:v>
                </c:pt>
                <c:pt idx="40">
                  <c:v>99.991666666666688</c:v>
                </c:pt>
                <c:pt idx="41">
                  <c:v>95.808333333333294</c:v>
                </c:pt>
                <c:pt idx="42">
                  <c:v>94.5</c:v>
                </c:pt>
                <c:pt idx="43">
                  <c:v>110.6</c:v>
                </c:pt>
                <c:pt idx="44">
                  <c:v>125.3666666666667</c:v>
                </c:pt>
                <c:pt idx="45">
                  <c:v>129.41666666666666</c:v>
                </c:pt>
                <c:pt idx="46">
                  <c:v>146.56666666666658</c:v>
                </c:pt>
                <c:pt idx="47">
                  <c:v>164.18333333333337</c:v>
                </c:pt>
                <c:pt idx="48">
                  <c:v>197.90833333333342</c:v>
                </c:pt>
                <c:pt idx="49">
                  <c:v>163.25</c:v>
                </c:pt>
                <c:pt idx="50">
                  <c:v>225.72499999999999</c:v>
                </c:pt>
                <c:pt idx="51">
                  <c:v>289.05</c:v>
                </c:pt>
              </c:numCache>
            </c:numRef>
          </c:val>
        </c:ser>
        <c:ser>
          <c:idx val="6"/>
          <c:order val="6"/>
          <c:tx>
            <c:strRef>
              <c:f>us_annualcommoditypriceindicesa!$A$13</c:f>
              <c:strCache>
                <c:ptCount val="1"/>
                <c:pt idx="0">
                  <c:v>MINERALS, ORES AND METALS</c:v>
                </c:pt>
              </c:strCache>
            </c:strRef>
          </c:tx>
          <c:marker>
            <c:symbol val="none"/>
          </c:marker>
          <c:cat>
            <c:strRef>
              <c:f>us_annualcommoditypriceindicesa!$B$6:$BA$6</c:f>
              <c:strCache>
                <c:ptCount val="5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strCache>
            </c:strRef>
          </c:cat>
          <c:val>
            <c:numRef>
              <c:f>us_annualcommoditypriceindicesa!$B$13:$BA$13</c:f>
              <c:numCache>
                <c:formatCode>General</c:formatCode>
                <c:ptCount val="52"/>
                <c:pt idx="0">
                  <c:v>34.366666666666632</c:v>
                </c:pt>
                <c:pt idx="1">
                  <c:v>33.150000000000006</c:v>
                </c:pt>
                <c:pt idx="2">
                  <c:v>32.825000000000003</c:v>
                </c:pt>
                <c:pt idx="3">
                  <c:v>33.033333333333339</c:v>
                </c:pt>
                <c:pt idx="4">
                  <c:v>41.916666666666615</c:v>
                </c:pt>
                <c:pt idx="5">
                  <c:v>49.55833333333333</c:v>
                </c:pt>
                <c:pt idx="6">
                  <c:v>53.966666666666626</c:v>
                </c:pt>
                <c:pt idx="7">
                  <c:v>44.666666666666629</c:v>
                </c:pt>
                <c:pt idx="8">
                  <c:v>47.100000000000009</c:v>
                </c:pt>
                <c:pt idx="9">
                  <c:v>53.600000000000009</c:v>
                </c:pt>
                <c:pt idx="10">
                  <c:v>53.775000000000013</c:v>
                </c:pt>
                <c:pt idx="11">
                  <c:v>46.85</c:v>
                </c:pt>
                <c:pt idx="12">
                  <c:v>46.958333333333321</c:v>
                </c:pt>
                <c:pt idx="13">
                  <c:v>68.399999999999991</c:v>
                </c:pt>
                <c:pt idx="14">
                  <c:v>88.300000000000011</c:v>
                </c:pt>
                <c:pt idx="15">
                  <c:v>67.86666666666666</c:v>
                </c:pt>
                <c:pt idx="16">
                  <c:v>72.95</c:v>
                </c:pt>
                <c:pt idx="17">
                  <c:v>74.825000000000003</c:v>
                </c:pt>
                <c:pt idx="18">
                  <c:v>77.166666666666657</c:v>
                </c:pt>
                <c:pt idx="19">
                  <c:v>105.28333333333327</c:v>
                </c:pt>
                <c:pt idx="20">
                  <c:v>115.79166666666663</c:v>
                </c:pt>
                <c:pt idx="21">
                  <c:v>97.758333333333269</c:v>
                </c:pt>
                <c:pt idx="22">
                  <c:v>85.816666666666663</c:v>
                </c:pt>
                <c:pt idx="23">
                  <c:v>92.608333333333277</c:v>
                </c:pt>
                <c:pt idx="24">
                  <c:v>85.0833333333333</c:v>
                </c:pt>
                <c:pt idx="25">
                  <c:v>81.149999999999991</c:v>
                </c:pt>
                <c:pt idx="26">
                  <c:v>77.858333333333277</c:v>
                </c:pt>
                <c:pt idx="27">
                  <c:v>93.091666666666683</c:v>
                </c:pt>
                <c:pt idx="28">
                  <c:v>137.4916666666667</c:v>
                </c:pt>
                <c:pt idx="29">
                  <c:v>139.3666666666667</c:v>
                </c:pt>
                <c:pt idx="30">
                  <c:v>127.01666666666669</c:v>
                </c:pt>
                <c:pt idx="31">
                  <c:v>111.49166666666673</c:v>
                </c:pt>
                <c:pt idx="32">
                  <c:v>108.49166666666673</c:v>
                </c:pt>
                <c:pt idx="33">
                  <c:v>91.475000000000009</c:v>
                </c:pt>
                <c:pt idx="34">
                  <c:v>105.65833333333325</c:v>
                </c:pt>
                <c:pt idx="35">
                  <c:v>128.0916666666667</c:v>
                </c:pt>
                <c:pt idx="36">
                  <c:v>110.35833333333336</c:v>
                </c:pt>
                <c:pt idx="37">
                  <c:v>111.9</c:v>
                </c:pt>
                <c:pt idx="38">
                  <c:v>90.674999999999983</c:v>
                </c:pt>
                <c:pt idx="39">
                  <c:v>89.008333333333269</c:v>
                </c:pt>
                <c:pt idx="40">
                  <c:v>100.01666666666669</c:v>
                </c:pt>
                <c:pt idx="41">
                  <c:v>89.241666666666688</c:v>
                </c:pt>
                <c:pt idx="42">
                  <c:v>86.8</c:v>
                </c:pt>
                <c:pt idx="43">
                  <c:v>97.5833333333333</c:v>
                </c:pt>
                <c:pt idx="44">
                  <c:v>137.29166666666666</c:v>
                </c:pt>
                <c:pt idx="45">
                  <c:v>173.21666666666661</c:v>
                </c:pt>
                <c:pt idx="46">
                  <c:v>277.68333333333339</c:v>
                </c:pt>
                <c:pt idx="47">
                  <c:v>313.18333333333339</c:v>
                </c:pt>
                <c:pt idx="48">
                  <c:v>332.45</c:v>
                </c:pt>
                <c:pt idx="49">
                  <c:v>231.61666666666662</c:v>
                </c:pt>
                <c:pt idx="50">
                  <c:v>309.72499999999991</c:v>
                </c:pt>
                <c:pt idx="51">
                  <c:v>348.93333333333328</c:v>
                </c:pt>
              </c:numCache>
            </c:numRef>
          </c:val>
        </c:ser>
        <c:ser>
          <c:idx val="7"/>
          <c:order val="7"/>
          <c:tx>
            <c:strRef>
              <c:f>us_annualcommoditypriceindicesa!$A$14</c:f>
              <c:strCache>
                <c:ptCount val="1"/>
                <c:pt idx="0">
                  <c:v>Crude petroleum, average of UK Brent (light)/Dubai (medium)/Texas (heavy) equally weighted ($/barrel)</c:v>
                </c:pt>
              </c:strCache>
            </c:strRef>
          </c:tx>
          <c:marker>
            <c:symbol val="none"/>
          </c:marker>
          <c:dLbls>
            <c:dLbl>
              <c:idx val="51"/>
              <c:layout/>
              <c:showVal val="1"/>
            </c:dLbl>
            <c:delete val="1"/>
          </c:dLbls>
          <c:cat>
            <c:strRef>
              <c:f>us_annualcommoditypriceindicesa!$B$6:$BA$6</c:f>
              <c:strCache>
                <c:ptCount val="5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strCache>
            </c:strRef>
          </c:cat>
          <c:val>
            <c:numRef>
              <c:f>us_annualcommoditypriceindicesa!$B$14:$BA$14</c:f>
              <c:numCache>
                <c:formatCode>General</c:formatCode>
                <c:ptCount val="52"/>
                <c:pt idx="0">
                  <c:v>7.0833333333333348</c:v>
                </c:pt>
                <c:pt idx="1">
                  <c:v>7.0833333333333348</c:v>
                </c:pt>
                <c:pt idx="2">
                  <c:v>7.5</c:v>
                </c:pt>
                <c:pt idx="3">
                  <c:v>7.5</c:v>
                </c:pt>
                <c:pt idx="4">
                  <c:v>7.5</c:v>
                </c:pt>
                <c:pt idx="5">
                  <c:v>7.5</c:v>
                </c:pt>
                <c:pt idx="6">
                  <c:v>7.5</c:v>
                </c:pt>
                <c:pt idx="7">
                  <c:v>7.5</c:v>
                </c:pt>
                <c:pt idx="8">
                  <c:v>7.5</c:v>
                </c:pt>
                <c:pt idx="9">
                  <c:v>7.5</c:v>
                </c:pt>
                <c:pt idx="10">
                  <c:v>7.5</c:v>
                </c:pt>
                <c:pt idx="11">
                  <c:v>9.1250000000000018</c:v>
                </c:pt>
                <c:pt idx="12">
                  <c:v>9.9166666666666732</c:v>
                </c:pt>
                <c:pt idx="13">
                  <c:v>11.108333333333331</c:v>
                </c:pt>
                <c:pt idx="14">
                  <c:v>39.741666666666632</c:v>
                </c:pt>
                <c:pt idx="15">
                  <c:v>37.525000000000013</c:v>
                </c:pt>
                <c:pt idx="16">
                  <c:v>41.925000000000004</c:v>
                </c:pt>
                <c:pt idx="17">
                  <c:v>45.5</c:v>
                </c:pt>
                <c:pt idx="18">
                  <c:v>45.9</c:v>
                </c:pt>
                <c:pt idx="19">
                  <c:v>103.55</c:v>
                </c:pt>
                <c:pt idx="20">
                  <c:v>125.70833333333327</c:v>
                </c:pt>
                <c:pt idx="21">
                  <c:v>120.88333333333327</c:v>
                </c:pt>
                <c:pt idx="22">
                  <c:v>111.2</c:v>
                </c:pt>
                <c:pt idx="23">
                  <c:v>100.51666666666669</c:v>
                </c:pt>
                <c:pt idx="24">
                  <c:v>100.1</c:v>
                </c:pt>
                <c:pt idx="25">
                  <c:v>95.5833333333333</c:v>
                </c:pt>
                <c:pt idx="26">
                  <c:v>48.983333333333327</c:v>
                </c:pt>
                <c:pt idx="27">
                  <c:v>63.066666666666627</c:v>
                </c:pt>
                <c:pt idx="28">
                  <c:v>50.14166666666663</c:v>
                </c:pt>
                <c:pt idx="29">
                  <c:v>60.866666666666632</c:v>
                </c:pt>
                <c:pt idx="30">
                  <c:v>78.108333333333277</c:v>
                </c:pt>
                <c:pt idx="31">
                  <c:v>64.766666666666666</c:v>
                </c:pt>
                <c:pt idx="32">
                  <c:v>64.5416666666667</c:v>
                </c:pt>
                <c:pt idx="33">
                  <c:v>57.158333333333331</c:v>
                </c:pt>
                <c:pt idx="34">
                  <c:v>54.800000000000004</c:v>
                </c:pt>
                <c:pt idx="35">
                  <c:v>59.916666666666615</c:v>
                </c:pt>
                <c:pt idx="36">
                  <c:v>72.341666666666697</c:v>
                </c:pt>
                <c:pt idx="37">
                  <c:v>67.983333333333306</c:v>
                </c:pt>
                <c:pt idx="38">
                  <c:v>46.341666666666605</c:v>
                </c:pt>
                <c:pt idx="39">
                  <c:v>64.266666666666666</c:v>
                </c:pt>
                <c:pt idx="40">
                  <c:v>100</c:v>
                </c:pt>
                <c:pt idx="41">
                  <c:v>86.691666666666663</c:v>
                </c:pt>
                <c:pt idx="42">
                  <c:v>88.399999999999991</c:v>
                </c:pt>
                <c:pt idx="43">
                  <c:v>102.4</c:v>
                </c:pt>
                <c:pt idx="44">
                  <c:v>133.80000000000001</c:v>
                </c:pt>
                <c:pt idx="45">
                  <c:v>189.1</c:v>
                </c:pt>
                <c:pt idx="46">
                  <c:v>227.75833333333341</c:v>
                </c:pt>
                <c:pt idx="47">
                  <c:v>252.06666666666663</c:v>
                </c:pt>
                <c:pt idx="48">
                  <c:v>343.76666666666671</c:v>
                </c:pt>
                <c:pt idx="49">
                  <c:v>218.9666666666667</c:v>
                </c:pt>
                <c:pt idx="50">
                  <c:v>280.24166666666679</c:v>
                </c:pt>
                <c:pt idx="51">
                  <c:v>368.27499999999986</c:v>
                </c:pt>
              </c:numCache>
            </c:numRef>
          </c:val>
        </c:ser>
        <c:dLbls/>
        <c:marker val="1"/>
        <c:axId val="56544640"/>
        <c:axId val="56165504"/>
      </c:lineChart>
      <c:catAx>
        <c:axId val="56544640"/>
        <c:scaling>
          <c:orientation val="minMax"/>
        </c:scaling>
        <c:axPos val="b"/>
        <c:tickLblPos val="nextTo"/>
        <c:crossAx val="56165504"/>
        <c:crosses val="autoZero"/>
        <c:auto val="1"/>
        <c:lblAlgn val="ctr"/>
        <c:lblOffset val="100"/>
      </c:catAx>
      <c:valAx>
        <c:axId val="56165504"/>
        <c:scaling>
          <c:orientation val="minMax"/>
        </c:scaling>
        <c:axPos val="l"/>
        <c:majorGridlines/>
        <c:numFmt formatCode="General" sourceLinked="1"/>
        <c:tickLblPos val="nextTo"/>
        <c:crossAx val="56544640"/>
        <c:crosses val="autoZero"/>
        <c:crossBetween val="between"/>
      </c:valAx>
    </c:plotArea>
    <c:legend>
      <c:legendPos val="r"/>
      <c:layout>
        <c:manualLayout>
          <c:xMode val="edge"/>
          <c:yMode val="edge"/>
          <c:x val="0.70721984676235561"/>
          <c:y val="1.3422397511387629E-2"/>
          <c:w val="0.27611349476410191"/>
          <c:h val="0.98657760248861248"/>
        </c:manualLayout>
      </c:layout>
      <c:txPr>
        <a:bodyPr/>
        <a:lstStyle/>
        <a:p>
          <a:pPr>
            <a:defRPr sz="780" baseline="0"/>
          </a:pPr>
          <a:endParaRPr lang="pt-PT"/>
        </a:p>
      </c:txPr>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pt-PT"/>
  <c:chart>
    <c:plotArea>
      <c:layout>
        <c:manualLayout>
          <c:layoutTarget val="inner"/>
          <c:xMode val="edge"/>
          <c:yMode val="edge"/>
          <c:x val="4.5552766864287809E-2"/>
          <c:y val="2.5765046573772505E-2"/>
          <c:w val="0.658411312884427"/>
          <c:h val="0.91609886913149996"/>
        </c:manualLayout>
      </c:layout>
      <c:lineChart>
        <c:grouping val="standard"/>
        <c:ser>
          <c:idx val="0"/>
          <c:order val="0"/>
          <c:tx>
            <c:strRef>
              <c:f>Sheet1!$A$7</c:f>
              <c:strCache>
                <c:ptCount val="1"/>
                <c:pt idx="0">
                  <c:v>  Developing economies</c:v>
                </c:pt>
              </c:strCache>
            </c:strRef>
          </c:tx>
          <c:marker>
            <c:symbol val="none"/>
          </c:marker>
          <c:cat>
            <c:strRef>
              <c:f>Sheet1!$B$6:$Q$6</c:f>
              <c:strCach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strCache>
            </c:strRef>
          </c:cat>
          <c:val>
            <c:numRef>
              <c:f>Sheet1!$B$7:$Q$7</c:f>
              <c:numCache>
                <c:formatCode>General</c:formatCode>
                <c:ptCount val="16"/>
                <c:pt idx="0">
                  <c:v>0.72072029140000005</c:v>
                </c:pt>
                <c:pt idx="1">
                  <c:v>0.72057576820000002</c:v>
                </c:pt>
                <c:pt idx="2">
                  <c:v>0.73139069189999995</c:v>
                </c:pt>
                <c:pt idx="3">
                  <c:v>0.72796351469999998</c:v>
                </c:pt>
                <c:pt idx="4">
                  <c:v>0.72613884809999996</c:v>
                </c:pt>
                <c:pt idx="5">
                  <c:v>0.7374083763</c:v>
                </c:pt>
                <c:pt idx="6">
                  <c:v>0.74079896199999995</c:v>
                </c:pt>
                <c:pt idx="7">
                  <c:v>0.73751705479999996</c:v>
                </c:pt>
                <c:pt idx="8">
                  <c:v>0.73834497519999998</c:v>
                </c:pt>
                <c:pt idx="9">
                  <c:v>0.74564025450000004</c:v>
                </c:pt>
                <c:pt idx="10">
                  <c:v>0.75552733380000003</c:v>
                </c:pt>
                <c:pt idx="11">
                  <c:v>0.76195961540000001</c:v>
                </c:pt>
                <c:pt idx="12">
                  <c:v>0.76342702890000003</c:v>
                </c:pt>
                <c:pt idx="13">
                  <c:v>0.77370405109999996</c:v>
                </c:pt>
                <c:pt idx="14">
                  <c:v>0.767191764</c:v>
                </c:pt>
                <c:pt idx="15">
                  <c:v>0.78766559270000003</c:v>
                </c:pt>
              </c:numCache>
            </c:numRef>
          </c:val>
        </c:ser>
        <c:ser>
          <c:idx val="1"/>
          <c:order val="1"/>
          <c:tx>
            <c:strRef>
              <c:f>Sheet1!$A$8</c:f>
              <c:strCache>
                <c:ptCount val="1"/>
                <c:pt idx="0">
                  <c:v>  Developed economies</c:v>
                </c:pt>
              </c:strCache>
            </c:strRef>
          </c:tx>
          <c:marker>
            <c:symbol val="none"/>
          </c:marker>
          <c:cat>
            <c:strRef>
              <c:f>Sheet1!$B$6:$Q$6</c:f>
              <c:strCach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strCache>
            </c:strRef>
          </c:cat>
          <c:val>
            <c:numRef>
              <c:f>Sheet1!$B$8:$Q$8</c:f>
              <c:numCache>
                <c:formatCode>General</c:formatCode>
                <c:ptCount val="16"/>
                <c:pt idx="0">
                  <c:v>0.87271079460000001</c:v>
                </c:pt>
                <c:pt idx="1">
                  <c:v>0.8680836328</c:v>
                </c:pt>
                <c:pt idx="2">
                  <c:v>0.86717959580000004</c:v>
                </c:pt>
                <c:pt idx="3">
                  <c:v>0.87186891030000002</c:v>
                </c:pt>
                <c:pt idx="4">
                  <c:v>0.86882566920000004</c:v>
                </c:pt>
                <c:pt idx="5">
                  <c:v>0.85709174229999996</c:v>
                </c:pt>
                <c:pt idx="6">
                  <c:v>0.85923410460000005</c:v>
                </c:pt>
                <c:pt idx="7">
                  <c:v>0.85476008739999998</c:v>
                </c:pt>
                <c:pt idx="8">
                  <c:v>0.84514862479999997</c:v>
                </c:pt>
                <c:pt idx="9">
                  <c:v>0.83683615919999998</c:v>
                </c:pt>
                <c:pt idx="10">
                  <c:v>0.83164315509999998</c:v>
                </c:pt>
                <c:pt idx="11">
                  <c:v>0.82865460710000005</c:v>
                </c:pt>
                <c:pt idx="12">
                  <c:v>0.82373827239999997</c:v>
                </c:pt>
                <c:pt idx="13">
                  <c:v>0.81907461729999997</c:v>
                </c:pt>
                <c:pt idx="14">
                  <c:v>0.82059910120000001</c:v>
                </c:pt>
                <c:pt idx="15">
                  <c:v>0.81219026770000002</c:v>
                </c:pt>
              </c:numCache>
            </c:numRef>
          </c:val>
        </c:ser>
        <c:ser>
          <c:idx val="2"/>
          <c:order val="2"/>
          <c:tx>
            <c:strRef>
              <c:f>Sheet1!$A$9</c:f>
              <c:strCache>
                <c:ptCount val="1"/>
                <c:pt idx="0">
                  <c:v>      Caribbean</c:v>
                </c:pt>
              </c:strCache>
            </c:strRef>
          </c:tx>
          <c:spPr>
            <a:ln w="60325"/>
          </c:spPr>
          <c:marker>
            <c:symbol val="none"/>
          </c:marker>
          <c:cat>
            <c:strRef>
              <c:f>Sheet1!$B$6:$Q$6</c:f>
              <c:strCach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strCache>
            </c:strRef>
          </c:cat>
          <c:val>
            <c:numRef>
              <c:f>Sheet1!$B$9:$Q$9</c:f>
              <c:numCache>
                <c:formatCode>General</c:formatCode>
                <c:ptCount val="16"/>
                <c:pt idx="0">
                  <c:v>0.31312249450000001</c:v>
                </c:pt>
                <c:pt idx="1">
                  <c:v>0.29533155820000001</c:v>
                </c:pt>
                <c:pt idx="2">
                  <c:v>0.31544093989999999</c:v>
                </c:pt>
                <c:pt idx="3">
                  <c:v>0.32388007699999999</c:v>
                </c:pt>
                <c:pt idx="4">
                  <c:v>0.32829115060000003</c:v>
                </c:pt>
                <c:pt idx="5">
                  <c:v>0.32208077229999998</c:v>
                </c:pt>
                <c:pt idx="6">
                  <c:v>0.30926940879999998</c:v>
                </c:pt>
                <c:pt idx="7">
                  <c:v>0.3336691162</c:v>
                </c:pt>
                <c:pt idx="8">
                  <c:v>0.33102487429999999</c:v>
                </c:pt>
                <c:pt idx="9">
                  <c:v>0.33363271880000001</c:v>
                </c:pt>
                <c:pt idx="10">
                  <c:v>0.35321461529999998</c:v>
                </c:pt>
                <c:pt idx="11">
                  <c:v>0.36052341490000001</c:v>
                </c:pt>
                <c:pt idx="12">
                  <c:v>0.36405144830000002</c:v>
                </c:pt>
                <c:pt idx="13">
                  <c:v>0.36761819270000001</c:v>
                </c:pt>
                <c:pt idx="14">
                  <c:v>0.39877241499999999</c:v>
                </c:pt>
                <c:pt idx="15">
                  <c:v>0.40731479910000001</c:v>
                </c:pt>
              </c:numCache>
            </c:numRef>
          </c:val>
        </c:ser>
        <c:ser>
          <c:idx val="3"/>
          <c:order val="3"/>
          <c:tx>
            <c:strRef>
              <c:f>Sheet1!$A$10</c:f>
              <c:strCache>
                <c:ptCount val="1"/>
                <c:pt idx="0">
                  <c:v>      Central America</c:v>
                </c:pt>
              </c:strCache>
            </c:strRef>
          </c:tx>
          <c:spPr>
            <a:ln w="44450">
              <a:solidFill>
                <a:schemeClr val="accent4">
                  <a:lumMod val="75000"/>
                </a:schemeClr>
              </a:solidFill>
            </a:ln>
          </c:spPr>
          <c:marker>
            <c:symbol val="none"/>
          </c:marker>
          <c:cat>
            <c:strRef>
              <c:f>Sheet1!$B$6:$Q$6</c:f>
              <c:strCach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strCache>
            </c:strRef>
          </c:cat>
          <c:val>
            <c:numRef>
              <c:f>Sheet1!$B$10:$Q$10</c:f>
              <c:numCache>
                <c:formatCode>General</c:formatCode>
                <c:ptCount val="16"/>
                <c:pt idx="0">
                  <c:v>0.61750611379999998</c:v>
                </c:pt>
                <c:pt idx="1">
                  <c:v>0.62099134919999999</c:v>
                </c:pt>
                <c:pt idx="2">
                  <c:v>0.62885181010000002</c:v>
                </c:pt>
                <c:pt idx="3">
                  <c:v>0.64205988270000003</c:v>
                </c:pt>
                <c:pt idx="4">
                  <c:v>0.63521079970000005</c:v>
                </c:pt>
                <c:pt idx="5">
                  <c:v>0.62495722679999999</c:v>
                </c:pt>
                <c:pt idx="6">
                  <c:v>0.62030665650000005</c:v>
                </c:pt>
                <c:pt idx="7">
                  <c:v>0.62255742849999995</c:v>
                </c:pt>
                <c:pt idx="8">
                  <c:v>0.62468666610000001</c:v>
                </c:pt>
                <c:pt idx="9">
                  <c:v>0.6245774852</c:v>
                </c:pt>
                <c:pt idx="10">
                  <c:v>0.63037445599999997</c:v>
                </c:pt>
                <c:pt idx="11">
                  <c:v>0.62989809450000001</c:v>
                </c:pt>
                <c:pt idx="12">
                  <c:v>0.64682754210000004</c:v>
                </c:pt>
                <c:pt idx="13">
                  <c:v>0.63406311790000003</c:v>
                </c:pt>
                <c:pt idx="14">
                  <c:v>0.63071772230000001</c:v>
                </c:pt>
                <c:pt idx="15">
                  <c:v>0.62085141619999995</c:v>
                </c:pt>
              </c:numCache>
            </c:numRef>
          </c:val>
        </c:ser>
        <c:ser>
          <c:idx val="4"/>
          <c:order val="4"/>
          <c:tx>
            <c:strRef>
              <c:f>Sheet1!$A$11</c:f>
              <c:strCache>
                <c:ptCount val="1"/>
                <c:pt idx="0">
                  <c:v>      South America</c:v>
                </c:pt>
              </c:strCache>
            </c:strRef>
          </c:tx>
          <c:spPr>
            <a:ln w="44450">
              <a:solidFill>
                <a:srgbClr val="C00000"/>
              </a:solidFill>
            </a:ln>
          </c:spPr>
          <c:marker>
            <c:symbol val="none"/>
          </c:marker>
          <c:dLbls>
            <c:txPr>
              <a:bodyPr/>
              <a:lstStyle/>
              <a:p>
                <a:pPr>
                  <a:defRPr sz="540" baseline="0"/>
                </a:pPr>
                <a:endParaRPr lang="pt-PT"/>
              </a:p>
            </c:txPr>
            <c:showVal val="1"/>
          </c:dLbls>
          <c:cat>
            <c:strRef>
              <c:f>Sheet1!$B$6:$Q$6</c:f>
              <c:strCach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strCache>
            </c:strRef>
          </c:cat>
          <c:val>
            <c:numRef>
              <c:f>Sheet1!$B$11:$Q$11</c:f>
              <c:numCache>
                <c:formatCode>General</c:formatCode>
                <c:ptCount val="16"/>
                <c:pt idx="0">
                  <c:v>0.50331047849999999</c:v>
                </c:pt>
                <c:pt idx="1">
                  <c:v>0.49328511829999999</c:v>
                </c:pt>
                <c:pt idx="2">
                  <c:v>0.50805093150000002</c:v>
                </c:pt>
                <c:pt idx="3">
                  <c:v>0.51163313870000005</c:v>
                </c:pt>
                <c:pt idx="4">
                  <c:v>0.49159503450000003</c:v>
                </c:pt>
                <c:pt idx="5">
                  <c:v>0.49404167409999999</c:v>
                </c:pt>
                <c:pt idx="6">
                  <c:v>0.50354684660000004</c:v>
                </c:pt>
                <c:pt idx="7">
                  <c:v>0.48974363520000003</c:v>
                </c:pt>
                <c:pt idx="8">
                  <c:v>0.49430785719999998</c:v>
                </c:pt>
                <c:pt idx="9">
                  <c:v>0.49710736900000002</c:v>
                </c:pt>
                <c:pt idx="10">
                  <c:v>0.51470328139999999</c:v>
                </c:pt>
                <c:pt idx="11">
                  <c:v>0.51544345530000002</c:v>
                </c:pt>
                <c:pt idx="12">
                  <c:v>0.51440178950000004</c:v>
                </c:pt>
                <c:pt idx="13">
                  <c:v>0.53427828150000001</c:v>
                </c:pt>
                <c:pt idx="14">
                  <c:v>0.50026134349999996</c:v>
                </c:pt>
                <c:pt idx="15">
                  <c:v>0.4909936949</c:v>
                </c:pt>
              </c:numCache>
            </c:numRef>
          </c:val>
        </c:ser>
        <c:ser>
          <c:idx val="5"/>
          <c:order val="5"/>
          <c:tx>
            <c:strRef>
              <c:f>Sheet1!$A$12</c:f>
              <c:strCache>
                <c:ptCount val="1"/>
                <c:pt idx="0">
                  <c:v>    Developed economies: America</c:v>
                </c:pt>
              </c:strCache>
            </c:strRef>
          </c:tx>
          <c:marker>
            <c:symbol val="none"/>
          </c:marker>
          <c:cat>
            <c:strRef>
              <c:f>Sheet1!$B$6:$Q$6</c:f>
              <c:strCach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strCache>
            </c:strRef>
          </c:cat>
          <c:val>
            <c:numRef>
              <c:f>Sheet1!$B$12:$Q$12</c:f>
              <c:numCache>
                <c:formatCode>General</c:formatCode>
                <c:ptCount val="16"/>
                <c:pt idx="0">
                  <c:v>0.76756382550000002</c:v>
                </c:pt>
                <c:pt idx="1">
                  <c:v>0.76712514590000003</c:v>
                </c:pt>
                <c:pt idx="2">
                  <c:v>0.77792073470000001</c:v>
                </c:pt>
                <c:pt idx="3">
                  <c:v>0.7848066977</c:v>
                </c:pt>
                <c:pt idx="4">
                  <c:v>0.78418789639999997</c:v>
                </c:pt>
                <c:pt idx="5">
                  <c:v>0.7876943394</c:v>
                </c:pt>
                <c:pt idx="6">
                  <c:v>0.78867587949999995</c:v>
                </c:pt>
                <c:pt idx="7">
                  <c:v>0.78494751299999999</c:v>
                </c:pt>
                <c:pt idx="8">
                  <c:v>0.78520634290000002</c:v>
                </c:pt>
                <c:pt idx="9">
                  <c:v>0.78575034830000001</c:v>
                </c:pt>
                <c:pt idx="10">
                  <c:v>0.77440095320000002</c:v>
                </c:pt>
                <c:pt idx="11">
                  <c:v>0.77695626439999999</c:v>
                </c:pt>
                <c:pt idx="12">
                  <c:v>0.77056871699999996</c:v>
                </c:pt>
                <c:pt idx="13">
                  <c:v>0.77765090920000002</c:v>
                </c:pt>
                <c:pt idx="14">
                  <c:v>0.77790109590000001</c:v>
                </c:pt>
                <c:pt idx="15">
                  <c:v>0.77027897889999997</c:v>
                </c:pt>
              </c:numCache>
            </c:numRef>
          </c:val>
        </c:ser>
        <c:ser>
          <c:idx val="6"/>
          <c:order val="6"/>
          <c:tx>
            <c:strRef>
              <c:f>Sheet1!$A$13</c:f>
              <c:strCache>
                <c:ptCount val="1"/>
                <c:pt idx="0">
                  <c:v>    Developed economies: Asia</c:v>
                </c:pt>
              </c:strCache>
            </c:strRef>
          </c:tx>
          <c:marker>
            <c:symbol val="none"/>
          </c:marker>
          <c:cat>
            <c:strRef>
              <c:f>Sheet1!$B$6:$Q$6</c:f>
              <c:strCach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strCache>
            </c:strRef>
          </c:cat>
          <c:val>
            <c:numRef>
              <c:f>Sheet1!$B$13:$Q$13</c:f>
              <c:numCache>
                <c:formatCode>General</c:formatCode>
                <c:ptCount val="16"/>
                <c:pt idx="0">
                  <c:v>0.60493679649999998</c:v>
                </c:pt>
                <c:pt idx="1">
                  <c:v>0.61109696000000002</c:v>
                </c:pt>
                <c:pt idx="2">
                  <c:v>0.6177782087</c:v>
                </c:pt>
                <c:pt idx="3">
                  <c:v>0.63194529749999995</c:v>
                </c:pt>
                <c:pt idx="4">
                  <c:v>0.64010044040000003</c:v>
                </c:pt>
                <c:pt idx="5">
                  <c:v>0.63174822779999995</c:v>
                </c:pt>
                <c:pt idx="6">
                  <c:v>0.63094338400000005</c:v>
                </c:pt>
                <c:pt idx="7">
                  <c:v>0.62287597679999995</c:v>
                </c:pt>
                <c:pt idx="8">
                  <c:v>0.60963809830000004</c:v>
                </c:pt>
                <c:pt idx="9">
                  <c:v>0.60722275790000002</c:v>
                </c:pt>
                <c:pt idx="10">
                  <c:v>0.59716690309999998</c:v>
                </c:pt>
                <c:pt idx="11">
                  <c:v>0.59468845589999997</c:v>
                </c:pt>
                <c:pt idx="12">
                  <c:v>0.59348569929999995</c:v>
                </c:pt>
                <c:pt idx="13">
                  <c:v>0.58908842660000005</c:v>
                </c:pt>
                <c:pt idx="14">
                  <c:v>0.59587763920000003</c:v>
                </c:pt>
                <c:pt idx="15">
                  <c:v>0.57873646670000001</c:v>
                </c:pt>
              </c:numCache>
            </c:numRef>
          </c:val>
        </c:ser>
        <c:ser>
          <c:idx val="7"/>
          <c:order val="7"/>
          <c:tx>
            <c:strRef>
              <c:f>Sheet1!$A$14</c:f>
              <c:strCache>
                <c:ptCount val="1"/>
                <c:pt idx="0">
                  <c:v>    Developed economies: Europe</c:v>
                </c:pt>
              </c:strCache>
            </c:strRef>
          </c:tx>
          <c:marker>
            <c:symbol val="none"/>
          </c:marker>
          <c:cat>
            <c:strRef>
              <c:f>Sheet1!$B$6:$Q$6</c:f>
              <c:strCach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strCache>
            </c:strRef>
          </c:cat>
          <c:val>
            <c:numRef>
              <c:f>Sheet1!$B$14:$Q$14</c:f>
              <c:numCache>
                <c:formatCode>General</c:formatCode>
                <c:ptCount val="16"/>
                <c:pt idx="0">
                  <c:v>0.8385338698</c:v>
                </c:pt>
                <c:pt idx="1">
                  <c:v>0.83892242029999997</c:v>
                </c:pt>
                <c:pt idx="2">
                  <c:v>0.84356714970000002</c:v>
                </c:pt>
                <c:pt idx="3">
                  <c:v>0.84878807879999996</c:v>
                </c:pt>
                <c:pt idx="4">
                  <c:v>0.84644864760000005</c:v>
                </c:pt>
                <c:pt idx="5">
                  <c:v>0.83194785569999996</c:v>
                </c:pt>
                <c:pt idx="6">
                  <c:v>0.8375503956</c:v>
                </c:pt>
                <c:pt idx="7">
                  <c:v>0.83451958540000004</c:v>
                </c:pt>
                <c:pt idx="8">
                  <c:v>0.82114962540000003</c:v>
                </c:pt>
                <c:pt idx="9">
                  <c:v>0.81379658799999999</c:v>
                </c:pt>
                <c:pt idx="10">
                  <c:v>0.81356795469999998</c:v>
                </c:pt>
                <c:pt idx="11">
                  <c:v>0.81327593629999995</c:v>
                </c:pt>
                <c:pt idx="12">
                  <c:v>0.80331575229999996</c:v>
                </c:pt>
                <c:pt idx="13">
                  <c:v>0.79065128949999997</c:v>
                </c:pt>
                <c:pt idx="14">
                  <c:v>0.79002755999999996</c:v>
                </c:pt>
                <c:pt idx="15">
                  <c:v>0.7827636335</c:v>
                </c:pt>
              </c:numCache>
            </c:numRef>
          </c:val>
        </c:ser>
        <c:ser>
          <c:idx val="8"/>
          <c:order val="8"/>
          <c:tx>
            <c:strRef>
              <c:f>Sheet1!$A$15</c:f>
              <c:strCache>
                <c:ptCount val="1"/>
                <c:pt idx="0">
                  <c:v>G20</c:v>
                </c:pt>
              </c:strCache>
            </c:strRef>
          </c:tx>
          <c:spPr>
            <a:ln w="50800"/>
          </c:spPr>
          <c:marker>
            <c:symbol val="none"/>
          </c:marker>
          <c:cat>
            <c:strRef>
              <c:f>Sheet1!$B$6:$Q$6</c:f>
              <c:strCach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strCache>
            </c:strRef>
          </c:cat>
          <c:val>
            <c:numRef>
              <c:f>Sheet1!$B$15:$Q$15</c:f>
              <c:numCache>
                <c:formatCode>General</c:formatCode>
                <c:ptCount val="16"/>
                <c:pt idx="0">
                  <c:v>0.91059434959999996</c:v>
                </c:pt>
                <c:pt idx="1">
                  <c:v>0.90690926090000001</c:v>
                </c:pt>
                <c:pt idx="2">
                  <c:v>0.90824260759999997</c:v>
                </c:pt>
                <c:pt idx="3">
                  <c:v>0.90539252569999995</c:v>
                </c:pt>
                <c:pt idx="4">
                  <c:v>0.90476077310000003</c:v>
                </c:pt>
                <c:pt idx="5">
                  <c:v>0.90608595300000006</c:v>
                </c:pt>
                <c:pt idx="6">
                  <c:v>0.90479217739999995</c:v>
                </c:pt>
                <c:pt idx="7">
                  <c:v>0.90327336170000005</c:v>
                </c:pt>
                <c:pt idx="8">
                  <c:v>0.90492542229999995</c:v>
                </c:pt>
                <c:pt idx="9">
                  <c:v>0.90539010929999997</c:v>
                </c:pt>
                <c:pt idx="10">
                  <c:v>0.90794939669999997</c:v>
                </c:pt>
                <c:pt idx="11">
                  <c:v>0.90156415950000002</c:v>
                </c:pt>
                <c:pt idx="12">
                  <c:v>0.90912770470000004</c:v>
                </c:pt>
                <c:pt idx="13">
                  <c:v>0.90821229130000003</c:v>
                </c:pt>
                <c:pt idx="14">
                  <c:v>0.90527124390000002</c:v>
                </c:pt>
                <c:pt idx="15">
                  <c:v>0.89919569330000004</c:v>
                </c:pt>
              </c:numCache>
            </c:numRef>
          </c:val>
        </c:ser>
        <c:marker val="1"/>
        <c:axId val="70503808"/>
        <c:axId val="177799168"/>
      </c:lineChart>
      <c:catAx>
        <c:axId val="70503808"/>
        <c:scaling>
          <c:orientation val="minMax"/>
        </c:scaling>
        <c:axPos val="b"/>
        <c:tickLblPos val="nextTo"/>
        <c:crossAx val="177799168"/>
        <c:crosses val="autoZero"/>
        <c:auto val="1"/>
        <c:lblAlgn val="ctr"/>
        <c:lblOffset val="100"/>
      </c:catAx>
      <c:valAx>
        <c:axId val="177799168"/>
        <c:scaling>
          <c:orientation val="minMax"/>
        </c:scaling>
        <c:axPos val="l"/>
        <c:majorGridlines/>
        <c:numFmt formatCode="General" sourceLinked="1"/>
        <c:tickLblPos val="nextTo"/>
        <c:crossAx val="70503808"/>
        <c:crosses val="autoZero"/>
        <c:crossBetween val="between"/>
      </c:valAx>
    </c:plotArea>
    <c:legend>
      <c:legendPos val="r"/>
      <c:layout>
        <c:manualLayout>
          <c:xMode val="edge"/>
          <c:yMode val="edge"/>
          <c:x val="0.77130508226358685"/>
          <c:y val="0.10462379180091098"/>
          <c:w val="0.21907477452000282"/>
          <c:h val="0.77682834217250718"/>
        </c:manualLayout>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0A03F3-909E-40D7-8686-3A458A3D7C29}" type="datetimeFigureOut">
              <a:rPr lang="pt-PT" smtClean="0"/>
              <a:pPr/>
              <a:t>18-04-2012</a:t>
            </a:fld>
            <a:endParaRPr lang="pt-P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C15369-43DA-463C-B533-497A4F52282F}" type="slidenum">
              <a:rPr lang="pt-PT" smtClean="0"/>
              <a:pPr/>
              <a:t>‹#›</a:t>
            </a:fld>
            <a:endParaRPr lang="pt-PT"/>
          </a:p>
        </p:txBody>
      </p:sp>
    </p:spTree>
    <p:extLst>
      <p:ext uri="{BB962C8B-B14F-4D97-AF65-F5344CB8AC3E}">
        <p14:creationId xmlns:p14="http://schemas.microsoft.com/office/powerpoint/2010/main" xmlns="" val="3899082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dirty="0"/>
          </a:p>
        </p:txBody>
      </p:sp>
      <p:sp>
        <p:nvSpPr>
          <p:cNvPr id="4" name="Slide Number Placeholder 3"/>
          <p:cNvSpPr>
            <a:spLocks noGrp="1"/>
          </p:cNvSpPr>
          <p:nvPr>
            <p:ph type="sldNum" sz="quarter" idx="10"/>
          </p:nvPr>
        </p:nvSpPr>
        <p:spPr/>
        <p:txBody>
          <a:bodyPr/>
          <a:lstStyle/>
          <a:p>
            <a:fld id="{BBC15369-43DA-463C-B533-497A4F52282F}" type="slidenum">
              <a:rPr lang="pt-PT" smtClean="0"/>
              <a:pPr/>
              <a:t>50</a:t>
            </a:fld>
            <a:endParaRPr lang="pt-P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5294" y="8685559"/>
            <a:ext cx="2971107" cy="456981"/>
          </a:xfrm>
          <a:prstGeom prst="rect">
            <a:avLst/>
          </a:prstGeom>
          <a:noFill/>
          <a:ln w="9525">
            <a:noFill/>
            <a:miter lim="800000"/>
            <a:headEnd/>
            <a:tailEnd/>
          </a:ln>
        </p:spPr>
        <p:txBody>
          <a:bodyPr anchor="b"/>
          <a:lstStyle/>
          <a:p>
            <a:pPr algn="r"/>
            <a:fld id="{7BAB741D-2AEF-44BA-8B35-27AD76467B36}" type="slidenum">
              <a:rPr lang="pt-PT" sz="1200"/>
              <a:pPr algn="r"/>
              <a:t>55</a:t>
            </a:fld>
            <a:endParaRPr lang="pt-PT" sz="1200"/>
          </a:p>
        </p:txBody>
      </p:sp>
      <p:sp>
        <p:nvSpPr>
          <p:cNvPr id="54275" name="Rectangle 2"/>
          <p:cNvSpPr>
            <a:spLocks noGrp="1" noRot="1" noChangeAspect="1" noChangeArrowheads="1" noTextEdit="1"/>
          </p:cNvSpPr>
          <p:nvPr>
            <p:ph type="sldImg"/>
          </p:nvPr>
        </p:nvSpPr>
        <p:spPr>
          <a:xfrm>
            <a:off x="1143000" y="685800"/>
            <a:ext cx="4572000" cy="3429000"/>
          </a:xfrm>
          <a:ln/>
        </p:spPr>
      </p:sp>
      <p:sp>
        <p:nvSpPr>
          <p:cNvPr id="54276" name="Rectangle 3"/>
          <p:cNvSpPr>
            <a:spLocks noGrp="1" noChangeArrowheads="1"/>
          </p:cNvSpPr>
          <p:nvPr>
            <p:ph type="body" idx="1"/>
          </p:nvPr>
        </p:nvSpPr>
        <p:spPr>
          <a:xfrm>
            <a:off x="914188" y="4343510"/>
            <a:ext cx="5029626" cy="4114289"/>
          </a:xfrm>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5294" y="8685559"/>
            <a:ext cx="2971107" cy="456981"/>
          </a:xfrm>
          <a:prstGeom prst="rect">
            <a:avLst/>
          </a:prstGeom>
          <a:noFill/>
          <a:ln w="9525">
            <a:noFill/>
            <a:miter lim="800000"/>
            <a:headEnd/>
            <a:tailEnd/>
          </a:ln>
        </p:spPr>
        <p:txBody>
          <a:bodyPr anchor="b"/>
          <a:lstStyle/>
          <a:p>
            <a:pPr algn="r"/>
            <a:fld id="{43483CC9-C262-454B-BEC3-A27B31992B94}" type="slidenum">
              <a:rPr lang="pt-PT" sz="1200"/>
              <a:pPr algn="r"/>
              <a:t>56</a:t>
            </a:fld>
            <a:endParaRPr lang="pt-PT" sz="1200"/>
          </a:p>
        </p:txBody>
      </p:sp>
      <p:sp>
        <p:nvSpPr>
          <p:cNvPr id="52227" name="Rectangle 2"/>
          <p:cNvSpPr>
            <a:spLocks noGrp="1" noRot="1" noChangeAspect="1" noChangeArrowheads="1" noTextEdit="1"/>
          </p:cNvSpPr>
          <p:nvPr>
            <p:ph type="sldImg"/>
          </p:nvPr>
        </p:nvSpPr>
        <p:spPr>
          <a:xfrm>
            <a:off x="1146175" y="687388"/>
            <a:ext cx="4567238" cy="3425825"/>
          </a:xfrm>
          <a:ln w="12699" cap="flat"/>
        </p:spPr>
      </p:sp>
      <p:sp>
        <p:nvSpPr>
          <p:cNvPr id="52228" name="Rectangle 3"/>
          <p:cNvSpPr>
            <a:spLocks noGrp="1" noChangeArrowheads="1"/>
          </p:cNvSpPr>
          <p:nvPr>
            <p:ph type="body" idx="1"/>
          </p:nvPr>
        </p:nvSpPr>
        <p:spPr>
          <a:xfrm>
            <a:off x="896607" y="4359570"/>
            <a:ext cx="5221413" cy="4114289"/>
          </a:xfrm>
        </p:spPr>
        <p:txBody>
          <a:bodyPr lIns="91604" tIns="45800" rIns="91604" bIns="45800"/>
          <a:lstStyle/>
          <a:p>
            <a:pPr latinLnBrk="1"/>
            <a:endParaRPr lang="es-ES" sz="1600"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P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B2CA0886-F86E-42D6-8138-84F671DA912D}" type="datetimeFigureOut">
              <a:rPr lang="en-US" smtClean="0"/>
              <a:pPr/>
              <a:t>4/18/2012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BE521C-07D4-4727-A219-931B89F9545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B2CA0886-F86E-42D6-8138-84F671DA912D}" type="datetimeFigureOut">
              <a:rPr lang="en-US" smtClean="0"/>
              <a:pPr/>
              <a:t>4/18/2012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BE521C-07D4-4727-A219-931B89F9545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B2CA0886-F86E-42D6-8138-84F671DA912D}" type="datetimeFigureOut">
              <a:rPr lang="en-US" smtClean="0"/>
              <a:pPr/>
              <a:t>4/18/2012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BE521C-07D4-4727-A219-931B89F9545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cSld name="Título e gráfico">
    <p:spTree>
      <p:nvGrpSpPr>
        <p:cNvPr id="1" name=""/>
        <p:cNvGrpSpPr/>
        <p:nvPr/>
      </p:nvGrpSpPr>
      <p:grpSpPr>
        <a:xfrm>
          <a:off x="0" y="0"/>
          <a:ext cx="0" cy="0"/>
          <a:chOff x="0" y="0"/>
          <a:chExt cx="0" cy="0"/>
        </a:xfrm>
      </p:grpSpPr>
      <p:sp>
        <p:nvSpPr>
          <p:cNvPr id="2" name="Título 1"/>
          <p:cNvSpPr>
            <a:spLocks noGrp="1"/>
          </p:cNvSpPr>
          <p:nvPr>
            <p:ph type="title"/>
          </p:nvPr>
        </p:nvSpPr>
        <p:spPr>
          <a:xfrm>
            <a:off x="931863" y="96838"/>
            <a:ext cx="7158037" cy="1412875"/>
          </a:xfrm>
        </p:spPr>
        <p:txBody>
          <a:bodyPr/>
          <a:lstStyle/>
          <a:p>
            <a:r>
              <a:rPr lang="pt-PT" smtClean="0"/>
              <a:t>Clique para editar o estilo</a:t>
            </a:r>
            <a:endParaRPr lang="pt-PT"/>
          </a:p>
        </p:txBody>
      </p:sp>
      <p:sp>
        <p:nvSpPr>
          <p:cNvPr id="3" name="Marcador de Posição do Gráfico 2"/>
          <p:cNvSpPr>
            <a:spLocks noGrp="1"/>
          </p:cNvSpPr>
          <p:nvPr>
            <p:ph type="chart" idx="1"/>
          </p:nvPr>
        </p:nvSpPr>
        <p:spPr>
          <a:xfrm>
            <a:off x="949325" y="1981200"/>
            <a:ext cx="7661275" cy="4114800"/>
          </a:xfrm>
        </p:spPr>
        <p:txBody>
          <a:bodyPr/>
          <a:lstStyle/>
          <a:p>
            <a:pPr lvl="0"/>
            <a:endParaRPr lang="pt-PT" noProof="0" smtClean="0"/>
          </a:p>
        </p:txBody>
      </p:sp>
      <p:sp>
        <p:nvSpPr>
          <p:cNvPr id="4" name="Rectangle 6"/>
          <p:cNvSpPr>
            <a:spLocks noGrp="1" noChangeArrowheads="1"/>
          </p:cNvSpPr>
          <p:nvPr>
            <p:ph type="dt" sz="half" idx="10"/>
          </p:nvPr>
        </p:nvSpPr>
        <p:spPr/>
        <p:txBody>
          <a:bodyPr/>
          <a:lstStyle>
            <a:lvl1pPr>
              <a:defRPr/>
            </a:lvl1pPr>
          </a:lstStyle>
          <a:p>
            <a:pPr>
              <a:defRPr/>
            </a:pPr>
            <a:endParaRPr lang="pt-PT"/>
          </a:p>
        </p:txBody>
      </p:sp>
      <p:sp>
        <p:nvSpPr>
          <p:cNvPr id="5" name="Rectangle 7"/>
          <p:cNvSpPr>
            <a:spLocks noGrp="1" noChangeArrowheads="1"/>
          </p:cNvSpPr>
          <p:nvPr>
            <p:ph type="ftr" sz="quarter" idx="11"/>
          </p:nvPr>
        </p:nvSpPr>
        <p:spPr/>
        <p:txBody>
          <a:bodyPr/>
          <a:lstStyle>
            <a:lvl1pPr>
              <a:defRPr/>
            </a:lvl1pPr>
          </a:lstStyle>
          <a:p>
            <a:pPr>
              <a:defRPr/>
            </a:pPr>
            <a:endParaRPr lang="pt-PT"/>
          </a:p>
        </p:txBody>
      </p:sp>
      <p:sp>
        <p:nvSpPr>
          <p:cNvPr id="6" name="Rectangle 8"/>
          <p:cNvSpPr>
            <a:spLocks noGrp="1" noChangeArrowheads="1"/>
          </p:cNvSpPr>
          <p:nvPr>
            <p:ph type="sldNum" sz="quarter" idx="12"/>
          </p:nvPr>
        </p:nvSpPr>
        <p:spPr/>
        <p:txBody>
          <a:bodyPr/>
          <a:lstStyle>
            <a:lvl1pPr>
              <a:defRPr/>
            </a:lvl1pPr>
          </a:lstStyle>
          <a:p>
            <a:pPr>
              <a:defRPr/>
            </a:pPr>
            <a:fld id="{B27EDDD0-BD38-42E9-A156-5CF05F05AE94}" type="slidenum">
              <a:rPr lang="pt-PT"/>
              <a:pPr>
                <a:defRPr/>
              </a:pPr>
              <a:t>‹#›</a:t>
            </a:fld>
            <a:endParaRPr lang="pt-P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Objecto">
    <p:spTree>
      <p:nvGrpSpPr>
        <p:cNvPr id="1" name=""/>
        <p:cNvGrpSpPr/>
        <p:nvPr/>
      </p:nvGrpSpPr>
      <p:grpSpPr>
        <a:xfrm>
          <a:off x="0" y="0"/>
          <a:ext cx="0" cy="0"/>
          <a:chOff x="0" y="0"/>
          <a:chExt cx="0" cy="0"/>
        </a:xfrm>
      </p:grpSpPr>
      <p:sp>
        <p:nvSpPr>
          <p:cNvPr id="2" name="Marcador de Posição de Conteúdo 1"/>
          <p:cNvSpPr>
            <a:spLocks noGrp="1"/>
          </p:cNvSpPr>
          <p:nvPr>
            <p:ph/>
          </p:nvPr>
        </p:nvSpPr>
        <p:spPr>
          <a:xfrm>
            <a:off x="931863" y="96838"/>
            <a:ext cx="7678737" cy="5999162"/>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3" name="Rectangle 6"/>
          <p:cNvSpPr>
            <a:spLocks noGrp="1" noChangeArrowheads="1"/>
          </p:cNvSpPr>
          <p:nvPr>
            <p:ph type="dt" sz="half" idx="10"/>
          </p:nvPr>
        </p:nvSpPr>
        <p:spPr/>
        <p:txBody>
          <a:bodyPr/>
          <a:lstStyle>
            <a:lvl1pPr>
              <a:defRPr/>
            </a:lvl1pPr>
          </a:lstStyle>
          <a:p>
            <a:pPr>
              <a:defRPr/>
            </a:pPr>
            <a:endParaRPr lang="pt-PT"/>
          </a:p>
        </p:txBody>
      </p:sp>
      <p:sp>
        <p:nvSpPr>
          <p:cNvPr id="4" name="Rectangle 7"/>
          <p:cNvSpPr>
            <a:spLocks noGrp="1" noChangeArrowheads="1"/>
          </p:cNvSpPr>
          <p:nvPr>
            <p:ph type="ftr" sz="quarter" idx="11"/>
          </p:nvPr>
        </p:nvSpPr>
        <p:spPr/>
        <p:txBody>
          <a:bodyPr/>
          <a:lstStyle>
            <a:lvl1pPr>
              <a:defRPr/>
            </a:lvl1pPr>
          </a:lstStyle>
          <a:p>
            <a:pPr>
              <a:defRPr/>
            </a:pPr>
            <a:endParaRPr lang="pt-PT"/>
          </a:p>
        </p:txBody>
      </p:sp>
      <p:sp>
        <p:nvSpPr>
          <p:cNvPr id="5" name="Rectangle 8"/>
          <p:cNvSpPr>
            <a:spLocks noGrp="1" noChangeArrowheads="1"/>
          </p:cNvSpPr>
          <p:nvPr>
            <p:ph type="sldNum" sz="quarter" idx="12"/>
          </p:nvPr>
        </p:nvSpPr>
        <p:spPr/>
        <p:txBody>
          <a:bodyPr/>
          <a:lstStyle>
            <a:lvl1pPr>
              <a:defRPr/>
            </a:lvl1pPr>
          </a:lstStyle>
          <a:p>
            <a:pPr>
              <a:defRPr/>
            </a:pPr>
            <a:fld id="{64AF0788-F9EB-4331-A142-89142E8CEEB7}" type="slidenum">
              <a:rPr lang="pt-PT"/>
              <a:pPr>
                <a:defRPr/>
              </a:pPr>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B2CA0886-F86E-42D6-8138-84F671DA912D}" type="datetimeFigureOut">
              <a:rPr lang="en-US" smtClean="0"/>
              <a:pPr/>
              <a:t>4/18/2012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BE521C-07D4-4727-A219-931B89F9545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CA0886-F86E-42D6-8138-84F671DA912D}" type="datetimeFigureOut">
              <a:rPr lang="en-US" smtClean="0"/>
              <a:pPr/>
              <a:t>4/18/2012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BE521C-07D4-4727-A219-931B89F9545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B2CA0886-F86E-42D6-8138-84F671DA912D}" type="datetimeFigureOut">
              <a:rPr lang="en-US" smtClean="0"/>
              <a:pPr/>
              <a:t>4/18/2012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BE521C-07D4-4727-A219-931B89F9545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B2CA0886-F86E-42D6-8138-84F671DA912D}" type="datetimeFigureOut">
              <a:rPr lang="en-US" smtClean="0"/>
              <a:pPr/>
              <a:t>4/18/2012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BE521C-07D4-4727-A219-931B89F9545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B2CA0886-F86E-42D6-8138-84F671DA912D}" type="datetimeFigureOut">
              <a:rPr lang="en-US" smtClean="0"/>
              <a:pPr/>
              <a:t>4/18/2012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BE521C-07D4-4727-A219-931B89F9545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A0886-F86E-42D6-8138-84F671DA912D}" type="datetimeFigureOut">
              <a:rPr lang="en-US" smtClean="0"/>
              <a:pPr/>
              <a:t>4/18/2012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BE521C-07D4-4727-A219-931B89F9545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CA0886-F86E-42D6-8138-84F671DA912D}" type="datetimeFigureOut">
              <a:rPr lang="en-US" smtClean="0"/>
              <a:pPr/>
              <a:t>4/18/2012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BE521C-07D4-4727-A219-931B89F9545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CA0886-F86E-42D6-8138-84F671DA912D}" type="datetimeFigureOut">
              <a:rPr lang="en-US" smtClean="0"/>
              <a:pPr/>
              <a:t>4/18/2012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BE521C-07D4-4727-A219-931B89F9545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CA0886-F86E-42D6-8138-84F671DA912D}" type="datetimeFigureOut">
              <a:rPr lang="en-US" smtClean="0"/>
              <a:pPr/>
              <a:t>4/18/2012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BE521C-07D4-4727-A219-931B89F9545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5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158" y="2428868"/>
            <a:ext cx="8229600" cy="1143000"/>
          </a:xfrm>
        </p:spPr>
        <p:txBody>
          <a:bodyPr>
            <a:normAutofit fontScale="90000"/>
          </a:bodyPr>
          <a:lstStyle/>
          <a:p>
            <a:r>
              <a:rPr lang="pt-PT" b="1" dirty="0"/>
              <a:t>Experiências de integração </a:t>
            </a:r>
            <a:r>
              <a:rPr lang="pt-PT" b="1" dirty="0" smtClean="0"/>
              <a:t>económica </a:t>
            </a:r>
            <a:r>
              <a:rPr lang="pt-PT" b="1" dirty="0"/>
              <a:t>na América Latina</a:t>
            </a:r>
            <a:r>
              <a:rPr lang="en-US" dirty="0"/>
              <a:t/>
            </a:r>
            <a:br>
              <a:rPr lang="en-US"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556792"/>
            <a:ext cx="7704856" cy="3462486"/>
          </a:xfrm>
          <a:prstGeom prst="rect">
            <a:avLst/>
          </a:prstGeom>
        </p:spPr>
        <p:txBody>
          <a:bodyPr wrap="square">
            <a:spAutoFit/>
          </a:bodyPr>
          <a:lstStyle/>
          <a:p>
            <a:pPr marL="971550" lvl="1" indent="-514350" algn="just">
              <a:lnSpc>
                <a:spcPct val="150000"/>
              </a:lnSpc>
            </a:pPr>
            <a:r>
              <a:rPr lang="pt-PT" sz="3200" dirty="0" smtClean="0">
                <a:solidFill>
                  <a:srgbClr val="898989"/>
                </a:solidFill>
                <a:effectLst>
                  <a:outerShdw blurRad="38100" dist="38100" dir="2700000" algn="tl">
                    <a:srgbClr val="000000">
                      <a:alpha val="43137"/>
                    </a:srgbClr>
                  </a:outerShdw>
                </a:effectLst>
              </a:rPr>
              <a:t>      No </a:t>
            </a:r>
            <a:r>
              <a:rPr lang="pt-PT" sz="3200" dirty="0" smtClean="0">
                <a:solidFill>
                  <a:srgbClr val="898989"/>
                </a:solidFill>
                <a:effectLst>
                  <a:outerShdw blurRad="38100" dist="38100" dir="2700000" algn="tl">
                    <a:srgbClr val="000000">
                      <a:alpha val="43137"/>
                    </a:srgbClr>
                  </a:outerShdw>
                </a:effectLst>
              </a:rPr>
              <a:t>entanto, vários outros elementos teóricos e da realidade que devem ser levados em conta, principalmente no caso de países </a:t>
            </a:r>
            <a:r>
              <a:rPr lang="pt-PT" sz="3200" u="sng" dirty="0" smtClean="0">
                <a:solidFill>
                  <a:srgbClr val="898989"/>
                </a:solidFill>
                <a:effectLst>
                  <a:outerShdw blurRad="38100" dist="38100" dir="2700000" algn="tl">
                    <a:srgbClr val="000000">
                      <a:alpha val="43137"/>
                    </a:srgbClr>
                  </a:outerShdw>
                </a:effectLst>
              </a:rPr>
              <a:t>não desenvolvidos. </a:t>
            </a:r>
          </a:p>
          <a:p>
            <a:pPr algn="just">
              <a:lnSpc>
                <a:spcPct val="150000"/>
              </a:lnSpc>
            </a:pPr>
            <a:endParaRPr lang="pt-PT" dirty="0" smtClean="0">
              <a:solidFill>
                <a:srgbClr val="898989"/>
              </a:solidFill>
              <a:effectLst>
                <a:outerShdw blurRad="38100" dist="38100" dir="2700000" algn="tl">
                  <a:srgbClr val="000000">
                    <a:alpha val="43137"/>
                  </a:srgbClr>
                </a:outerShdw>
              </a:effectLs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Posição de Conteúdo 2"/>
          <p:cNvSpPr>
            <a:spLocks noGrp="1"/>
          </p:cNvSpPr>
          <p:nvPr>
            <p:ph idx="1"/>
          </p:nvPr>
        </p:nvSpPr>
        <p:spPr/>
        <p:txBody>
          <a:bodyPr>
            <a:normAutofit/>
          </a:bodyPr>
          <a:lstStyle/>
          <a:p>
            <a:r>
              <a:rPr lang="pt-PT" dirty="0" smtClean="0"/>
              <a:t>De facto, a evolução do PIB, após a entrada em vigor do MERCOSUL, foi superior ao período anterior (com a excepção do Paraguai). Argentina e Uruguai passaram por virtuais estagnações económicas nos anos 1980, e aceleraram fortemente seu crescimento após 1990, enquanto o Brasil apresentou uma variação de resultados menor. </a:t>
            </a:r>
            <a:endParaRPr lang="en-US" dirty="0" smtClean="0"/>
          </a:p>
          <a:p>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normAutofit fontScale="77500" lnSpcReduction="20000"/>
          </a:bodyPr>
          <a:lstStyle/>
          <a:p>
            <a:r>
              <a:rPr lang="pt-PT" dirty="0" smtClean="0"/>
              <a:t>O MERCOSUL é relativamente fechado ao comércio internacional. No contexto de estagnação dos anos 1980, de globalização e do Consenso de Washington, foi facilmente deduzido que uma maior abertura económica poderia estimular o crescimento.</a:t>
            </a:r>
            <a:endParaRPr lang="en-US" dirty="0" smtClean="0"/>
          </a:p>
          <a:p>
            <a:pPr>
              <a:buNone/>
            </a:pPr>
            <a:endParaRPr lang="en-US" dirty="0" smtClean="0"/>
          </a:p>
          <a:p>
            <a:pPr>
              <a:buNone/>
            </a:pPr>
            <a:r>
              <a:rPr lang="pt-PT" dirty="0" smtClean="0"/>
              <a:t> </a:t>
            </a:r>
            <a:endParaRPr lang="en-US" dirty="0" smtClean="0"/>
          </a:p>
          <a:p>
            <a:r>
              <a:rPr lang="pt-PT" dirty="0" smtClean="0"/>
              <a:t>Desse modo, promoveu-se a unilateral abertura comercial e da conta de capitais, e também a integração económica regional, com o objectivo de estimular o comércio e a entrada de poupança externa. </a:t>
            </a:r>
            <a:endParaRPr lang="en-US" dirty="0" smtClean="0"/>
          </a:p>
          <a:p>
            <a:pPr>
              <a:buNone/>
            </a:pPr>
            <a:r>
              <a:rPr lang="pt-PT" dirty="0" smtClean="0"/>
              <a:t> </a:t>
            </a:r>
            <a:endParaRPr lang="en-US" dirty="0" smtClean="0"/>
          </a:p>
          <a:p>
            <a:pPr>
              <a:buNone/>
            </a:pPr>
            <a:r>
              <a:rPr lang="pt-PT" dirty="0" smtClean="0"/>
              <a:t> </a:t>
            </a:r>
            <a:endParaRPr lang="en-US" dirty="0" smtClean="0"/>
          </a:p>
          <a:p>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Posição de Conteúdo 2"/>
          <p:cNvSpPr>
            <a:spLocks noGrp="1"/>
          </p:cNvSpPr>
          <p:nvPr>
            <p:ph idx="1"/>
          </p:nvPr>
        </p:nvSpPr>
        <p:spPr/>
        <p:txBody>
          <a:bodyPr>
            <a:normAutofit fontScale="85000" lnSpcReduction="10000"/>
          </a:bodyPr>
          <a:lstStyle/>
          <a:p>
            <a:r>
              <a:rPr lang="pt-PT" dirty="0" smtClean="0"/>
              <a:t>De fato, para os países do MERCOSUL, o crescimento do coeficiente de integração acelerou-se logo após 1991. (Exportações mais importações no MERCOSUL sobre exportações mais importações totais.) 10 Para a Argentina, a participação da corrente de comércio no MERCOSUL subiu de pouco mais de 10% para 30% entre as décadas de 1980 e de 1990, enquanto para o Brasil a participação evoluiu de menos de 5% para mais de 15% no mesmo período. Para o Uruguai, a evolução foi de pouco mais de 20% para quase 50% e, para o Paraguai, foi de cerca de 45% para 55%.</a:t>
            </a:r>
            <a:endParaRPr lang="en-US" dirty="0" smtClean="0"/>
          </a:p>
          <a:p>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Posição de Conteúdo 2"/>
          <p:cNvSpPr>
            <a:spLocks noGrp="1"/>
          </p:cNvSpPr>
          <p:nvPr>
            <p:ph idx="1"/>
          </p:nvPr>
        </p:nvSpPr>
        <p:spPr/>
        <p:txBody>
          <a:bodyPr>
            <a:normAutofit fontScale="85000" lnSpcReduction="10000"/>
          </a:bodyPr>
          <a:lstStyle/>
          <a:p>
            <a:r>
              <a:rPr lang="pt-PT" dirty="0"/>
              <a:t>No final dos anos 1990 e início dos 2000, </a:t>
            </a:r>
            <a:r>
              <a:rPr lang="pt-PT" dirty="0" smtClean="0"/>
              <a:t>no entanto</a:t>
            </a:r>
            <a:r>
              <a:rPr lang="pt-PT" dirty="0"/>
              <a:t>, o coeficiente de integração reduziu-se fortemente para Argentina, Brasil </a:t>
            </a:r>
            <a:r>
              <a:rPr lang="pt-PT" dirty="0" smtClean="0"/>
              <a:t>e Uruguai</a:t>
            </a:r>
            <a:r>
              <a:rPr lang="pt-PT" dirty="0"/>
              <a:t>, repetindo as experiências anteriores de crises </a:t>
            </a:r>
            <a:r>
              <a:rPr lang="pt-PT" dirty="0" smtClean="0"/>
              <a:t>económicas afectando negativamente a </a:t>
            </a:r>
            <a:r>
              <a:rPr lang="pt-PT" dirty="0"/>
              <a:t>integração. </a:t>
            </a:r>
            <a:endParaRPr lang="pt-PT" dirty="0" smtClean="0"/>
          </a:p>
          <a:p>
            <a:endParaRPr lang="pt-PT" dirty="0"/>
          </a:p>
          <a:p>
            <a:r>
              <a:rPr lang="pt-PT" dirty="0" smtClean="0"/>
              <a:t>Nos </a:t>
            </a:r>
            <a:r>
              <a:rPr lang="pt-PT" dirty="0"/>
              <a:t>anos de 2003 e 2004 essa relação parou de se reduzir para o Brasil e </a:t>
            </a:r>
            <a:r>
              <a:rPr lang="pt-PT" dirty="0" smtClean="0"/>
              <a:t>a Argentina</a:t>
            </a:r>
            <a:r>
              <a:rPr lang="pt-PT" dirty="0"/>
              <a:t>, mas ainda não se recuperou substancialmente.</a:t>
            </a:r>
            <a:endParaRPr lang="en-US" dirty="0"/>
          </a:p>
          <a:p>
            <a:pPr>
              <a:buNone/>
            </a:pPr>
            <a:endParaRPr lang="en-US" dirty="0"/>
          </a:p>
          <a:p>
            <a:r>
              <a:rPr lang="pt-PT" dirty="0"/>
              <a:t> </a:t>
            </a: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Posição de Conteúdo 2"/>
          <p:cNvSpPr>
            <a:spLocks noGrp="1"/>
          </p:cNvSpPr>
          <p:nvPr>
            <p:ph idx="1"/>
          </p:nvPr>
        </p:nvSpPr>
        <p:spPr/>
        <p:txBody>
          <a:bodyPr>
            <a:normAutofit fontScale="85000" lnSpcReduction="10000"/>
          </a:bodyPr>
          <a:lstStyle/>
          <a:p>
            <a:r>
              <a:rPr lang="pt-PT" dirty="0" smtClean="0"/>
              <a:t>Considerando-se a eliminação quase completa das tarifas e o aumento do comércio </a:t>
            </a:r>
            <a:r>
              <a:rPr lang="pt-PT" dirty="0" err="1" smtClean="0"/>
              <a:t>intra-MERCOSUL</a:t>
            </a:r>
            <a:r>
              <a:rPr lang="pt-PT" dirty="0" smtClean="0"/>
              <a:t>, até 1998, o resultado foi muito favorável. Isso se deveu a vários factores, como o facto de que no mesmo período os países membros promoveram uma reforma das suas políticas comerciais, com abertura unilateral, de modo que os dois processos se confundiram, o que reduziu as resistências ao processo de integração e permitiu o cumprimento das metas de liberalização acordadas. </a:t>
            </a:r>
            <a:endParaRPr lang="en-US" dirty="0" smtClean="0"/>
          </a:p>
          <a:p>
            <a:pPr>
              <a:buNone/>
            </a:pPr>
            <a:r>
              <a:rPr lang="pt-PT" dirty="0" smtClean="0"/>
              <a:t> </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9632" y="1052736"/>
            <a:ext cx="7128792" cy="1752600"/>
          </a:xfrm>
        </p:spPr>
        <p:txBody>
          <a:bodyPr>
            <a:normAutofit fontScale="25000" lnSpcReduction="20000"/>
          </a:bodyPr>
          <a:lstStyle/>
          <a:p>
            <a:endParaRPr lang="en-US" dirty="0" smtClean="0"/>
          </a:p>
          <a:p>
            <a:pPr algn="just"/>
            <a:r>
              <a:rPr lang="pt-PT" sz="12800" dirty="0" smtClean="0"/>
              <a:t>O uso do método das “listas positivas de concessões” se revelou funcional, pois, ao permitir flexibilizações apenas em casos específicos, facilitou a acomodação de sectores mais sensíveis mesmo em um contexto de não existência de políticas de reconversão ou de reestruturação sectorial. </a:t>
            </a:r>
            <a:endParaRPr lang="en-US" sz="12800" dirty="0" smtClean="0"/>
          </a:p>
          <a:p>
            <a:pPr algn="just"/>
            <a:r>
              <a:rPr lang="pt-PT" sz="12800" dirty="0" smtClean="0"/>
              <a:t> </a:t>
            </a:r>
            <a:endParaRPr lang="en-US" sz="12800" dirty="0" smtClean="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Posição de Conteúdo 2"/>
          <p:cNvSpPr>
            <a:spLocks noGrp="1"/>
          </p:cNvSpPr>
          <p:nvPr>
            <p:ph idx="1"/>
          </p:nvPr>
        </p:nvSpPr>
        <p:spPr/>
        <p:txBody>
          <a:bodyPr>
            <a:normAutofit/>
          </a:bodyPr>
          <a:lstStyle/>
          <a:p>
            <a:r>
              <a:rPr lang="pt-PT" dirty="0" smtClean="0"/>
              <a:t>Além disso</a:t>
            </a:r>
            <a:r>
              <a:rPr lang="pt-PT" dirty="0"/>
              <a:t>, formaram-se informalmente </a:t>
            </a:r>
            <a:r>
              <a:rPr lang="pt-PT" dirty="0" smtClean="0"/>
              <a:t>“alianzas </a:t>
            </a:r>
            <a:r>
              <a:rPr lang="pt-PT" dirty="0"/>
              <a:t>de apoio ao MERCOSUL” por parte </a:t>
            </a:r>
            <a:r>
              <a:rPr lang="pt-PT" dirty="0" smtClean="0"/>
              <a:t>de alguns sectores </a:t>
            </a:r>
            <a:r>
              <a:rPr lang="pt-PT" dirty="0"/>
              <a:t>que identificaram benefícios derivados da integração. </a:t>
            </a:r>
            <a:endParaRPr lang="pt-PT" dirty="0" smtClean="0"/>
          </a:p>
          <a:p>
            <a:r>
              <a:rPr lang="pt-PT" dirty="0" smtClean="0"/>
              <a:t>Isso </a:t>
            </a:r>
            <a:r>
              <a:rPr lang="pt-PT" dirty="0"/>
              <a:t>pode </a:t>
            </a:r>
            <a:r>
              <a:rPr lang="pt-PT" dirty="0" smtClean="0"/>
              <a:t>ser identificado </a:t>
            </a:r>
            <a:r>
              <a:rPr lang="pt-PT" dirty="0"/>
              <a:t>pelo aumento dos investimentos intra-regionais, formação de </a:t>
            </a:r>
            <a:r>
              <a:rPr lang="pt-PT" i="1" dirty="0"/>
              <a:t>joint ventures</a:t>
            </a:r>
            <a:r>
              <a:rPr lang="pt-PT" dirty="0" smtClean="0"/>
              <a:t>, estabelecimento </a:t>
            </a:r>
            <a:r>
              <a:rPr lang="pt-PT" dirty="0"/>
              <a:t>de filiais, aquisições </a:t>
            </a:r>
            <a:r>
              <a:rPr lang="pt-PT" dirty="0" smtClean="0"/>
              <a:t>accionárias </a:t>
            </a:r>
            <a:r>
              <a:rPr lang="pt-PT" dirty="0"/>
              <a:t>etc. </a:t>
            </a:r>
            <a:endParaRPr lang="en-US" dirty="0"/>
          </a:p>
          <a:p>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Posição de Conteúdo 2"/>
          <p:cNvSpPr>
            <a:spLocks noGrp="1"/>
          </p:cNvSpPr>
          <p:nvPr>
            <p:ph idx="1"/>
          </p:nvPr>
        </p:nvSpPr>
        <p:spPr/>
        <p:txBody>
          <a:bodyPr>
            <a:normAutofit fontScale="85000" lnSpcReduction="20000"/>
          </a:bodyPr>
          <a:lstStyle/>
          <a:p>
            <a:pPr>
              <a:buNone/>
            </a:pPr>
            <a:endParaRPr lang="en-US" dirty="0" smtClean="0"/>
          </a:p>
          <a:p>
            <a:pPr algn="just">
              <a:buNone/>
            </a:pPr>
            <a:r>
              <a:rPr lang="pt-PT" dirty="0" smtClean="0"/>
              <a:t>Por outro lado, também foi fundamental o contexto externo de liquidez abundante, o que permitiu o financiamento de </a:t>
            </a:r>
            <a:r>
              <a:rPr lang="pt-PT" dirty="0" err="1" smtClean="0"/>
              <a:t>déficits</a:t>
            </a:r>
            <a:r>
              <a:rPr lang="pt-PT" dirty="0" smtClean="0"/>
              <a:t> em conta corrente, reduzindo os conflitos potenciais entre os membros do MERCOSUL derivados de </a:t>
            </a:r>
            <a:r>
              <a:rPr lang="pt-PT" dirty="0" err="1" smtClean="0"/>
              <a:t>assincronia</a:t>
            </a:r>
            <a:r>
              <a:rPr lang="pt-PT" dirty="0" smtClean="0"/>
              <a:t> de ciclos </a:t>
            </a:r>
            <a:r>
              <a:rPr lang="pt-PT" dirty="0" err="1" smtClean="0"/>
              <a:t>econômicos</a:t>
            </a:r>
            <a:r>
              <a:rPr lang="pt-PT" dirty="0" smtClean="0"/>
              <a:t> e da instabilidade cambial.</a:t>
            </a:r>
            <a:endParaRPr lang="en-US" dirty="0" smtClean="0"/>
          </a:p>
          <a:p>
            <a:pPr algn="just">
              <a:buNone/>
            </a:pPr>
            <a:r>
              <a:rPr lang="pt-PT" dirty="0" smtClean="0"/>
              <a:t>Por fim, o sucesso do Plano Real permitiu uma “convergência  </a:t>
            </a:r>
            <a:r>
              <a:rPr lang="pt-PT" dirty="0" err="1" smtClean="0"/>
              <a:t>macroeconômica</a:t>
            </a:r>
            <a:r>
              <a:rPr lang="pt-PT" dirty="0" smtClean="0"/>
              <a:t> de facto”, o que permitiu uma melhor acomodação a crises externas, como a mexicana  </a:t>
            </a:r>
            <a:endParaRPr lang="en-US" dirty="0" smtClean="0"/>
          </a:p>
          <a:p>
            <a:pPr>
              <a:buNone/>
            </a:pPr>
            <a:r>
              <a:rPr lang="pt-PT" dirty="0" smtClean="0"/>
              <a:t> </a:t>
            </a:r>
            <a:endParaRPr lang="en-US" dirty="0" smtClean="0"/>
          </a:p>
          <a:p>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Posição de Conteúdo 2"/>
          <p:cNvSpPr>
            <a:spLocks noGrp="1"/>
          </p:cNvSpPr>
          <p:nvPr>
            <p:ph idx="1"/>
          </p:nvPr>
        </p:nvSpPr>
        <p:spPr/>
        <p:txBody>
          <a:bodyPr>
            <a:normAutofit/>
          </a:bodyPr>
          <a:lstStyle/>
          <a:p>
            <a:r>
              <a:rPr lang="pt-PT" dirty="0" smtClean="0"/>
              <a:t>De outra parte, pode-se dizer que existe margem para crescimento das exportações do MERCOSUL nas exportações mundiais, sendo isso importante para  permitir maiores importações de bens de capital, o que geraria maior crescimento económico. </a:t>
            </a:r>
            <a:endParaRPr lang="en-US" dirty="0" smtClean="0"/>
          </a:p>
          <a:p>
            <a:r>
              <a:rPr lang="pt-PT" dirty="0" smtClean="0"/>
              <a:t> </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p>
            <a:endParaRPr lang="en-US" dirty="0" smtClean="0"/>
          </a:p>
          <a:p>
            <a:r>
              <a:rPr lang="pt-PT" dirty="0" smtClean="0"/>
              <a:t>Este crescimento da participação nas exportações  mundiais, infelizmente, não ocorreu. As exportações totais dos quatro países no próprio MERCOSUL elevaram-se de pouco mais de 0,1% das exportações mundiais, nos anos 1980, para quase 0,4%, no final dos anos 1990. </a:t>
            </a:r>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1628800"/>
            <a:ext cx="8568952" cy="3660427"/>
          </a:xfrm>
        </p:spPr>
        <p:txBody>
          <a:bodyPr>
            <a:normAutofit/>
          </a:bodyPr>
          <a:lstStyle/>
          <a:p>
            <a:pPr lvl="1" algn="dist">
              <a:lnSpc>
                <a:spcPct val="150000"/>
              </a:lnSpc>
            </a:pPr>
            <a:r>
              <a:rPr lang="pt-PT" sz="2800" dirty="0" smtClean="0">
                <a:solidFill>
                  <a:srgbClr val="898989"/>
                </a:solidFill>
              </a:rPr>
              <a:t>Por outro lado, o desvio de comércio, em princípio </a:t>
            </a:r>
            <a:r>
              <a:rPr lang="pt-PT" sz="2800" dirty="0" smtClean="0">
                <a:solidFill>
                  <a:srgbClr val="898989"/>
                </a:solidFill>
              </a:rPr>
              <a:t>se é negativo </a:t>
            </a:r>
            <a:r>
              <a:rPr lang="pt-PT" sz="2800" dirty="0" smtClean="0">
                <a:solidFill>
                  <a:srgbClr val="898989"/>
                </a:solidFill>
              </a:rPr>
              <a:t>em termos de perda de bem-estar, pode resultar em benefícios, caso gerar ampliação de produção e ocupações com maiores investimentos. </a:t>
            </a:r>
          </a:p>
          <a:p>
            <a:pPr algn="dist"/>
            <a:endParaRPr lang="pt-PT" sz="2800" dirty="0" smtClean="0">
              <a:solidFill>
                <a:srgbClr val="898989"/>
              </a:solidFill>
            </a:endParaRPr>
          </a:p>
          <a:p>
            <a:endParaRPr lang="pt-PT"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Posição de Conteúdo 2"/>
          <p:cNvSpPr>
            <a:spLocks noGrp="1"/>
          </p:cNvSpPr>
          <p:nvPr>
            <p:ph idx="1"/>
          </p:nvPr>
        </p:nvSpPr>
        <p:spPr/>
        <p:txBody>
          <a:bodyPr>
            <a:normAutofit fontScale="85000" lnSpcReduction="10000"/>
          </a:bodyPr>
          <a:lstStyle/>
          <a:p>
            <a:r>
              <a:rPr lang="pt-PT" dirty="0" smtClean="0"/>
              <a:t>Depois de 1998, ocorreu, primeiramente, uma redução geral da participação das </a:t>
            </a:r>
            <a:r>
              <a:rPr lang="pt-PT" dirty="0"/>
              <a:t>exportações, tanto para o MERCOSUL, quanto para o resto do mundo e, após, </a:t>
            </a:r>
            <a:r>
              <a:rPr lang="pt-PT" dirty="0" smtClean="0"/>
              <a:t>uma continuidade </a:t>
            </a:r>
            <a:r>
              <a:rPr lang="pt-PT" dirty="0"/>
              <a:t>da queda no MERCOSUL, mas um aumento para o resto do mundo. </a:t>
            </a:r>
            <a:endParaRPr lang="pt-PT" dirty="0" smtClean="0"/>
          </a:p>
          <a:p>
            <a:endParaRPr lang="pt-PT" dirty="0"/>
          </a:p>
          <a:p>
            <a:r>
              <a:rPr lang="pt-PT" dirty="0" smtClean="0"/>
              <a:t>Isto mostra </a:t>
            </a:r>
            <a:r>
              <a:rPr lang="pt-PT" dirty="0"/>
              <a:t>que o comércio </a:t>
            </a:r>
            <a:r>
              <a:rPr lang="pt-PT" dirty="0" err="1"/>
              <a:t>intrazonal</a:t>
            </a:r>
            <a:r>
              <a:rPr lang="pt-PT" dirty="0"/>
              <a:t> é relativamente mais beneficiado quando as </a:t>
            </a:r>
            <a:r>
              <a:rPr lang="pt-PT" dirty="0" smtClean="0"/>
              <a:t>economias estão crescendo</a:t>
            </a:r>
            <a:r>
              <a:rPr lang="pt-PT" dirty="0"/>
              <a:t>, mas é sacrificado quando estas estão em crise. </a:t>
            </a:r>
            <a:endParaRPr lang="en-US" dirty="0"/>
          </a:p>
          <a:p>
            <a:pPr>
              <a:buNone/>
            </a:pPr>
            <a:r>
              <a:rPr lang="pt-PT" dirty="0"/>
              <a:t> </a:t>
            </a:r>
            <a:endParaRPr lang="en-US" dirty="0"/>
          </a:p>
          <a:p>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Posição de Conteúdo 2"/>
          <p:cNvSpPr>
            <a:spLocks noGrp="1"/>
          </p:cNvSpPr>
          <p:nvPr>
            <p:ph idx="1"/>
          </p:nvPr>
        </p:nvSpPr>
        <p:spPr/>
        <p:txBody>
          <a:bodyPr>
            <a:normAutofit fontScale="92500" lnSpcReduction="10000"/>
          </a:bodyPr>
          <a:lstStyle/>
          <a:p>
            <a:r>
              <a:rPr lang="pt-PT" dirty="0" smtClean="0"/>
              <a:t>Em termos gerais, aparentemente ocorreu um processo de desvio de comércio, para o MERCOSUL no crescimento e para fora do MERCOSUL nas crises, com uma pequena criação de comércio.</a:t>
            </a:r>
            <a:endParaRPr lang="en-US" dirty="0" smtClean="0"/>
          </a:p>
          <a:p>
            <a:endParaRPr lang="pt-PT" dirty="0" smtClean="0"/>
          </a:p>
          <a:p>
            <a:r>
              <a:rPr lang="pt-PT" dirty="0" smtClean="0"/>
              <a:t>Mais do que o volume, o tipo do comércio </a:t>
            </a:r>
            <a:r>
              <a:rPr lang="pt-PT" dirty="0" err="1" smtClean="0"/>
              <a:t>intra-MERCOSUL</a:t>
            </a:r>
            <a:r>
              <a:rPr lang="pt-PT" dirty="0" smtClean="0"/>
              <a:t> tem importância devido aos seus efeitos dinamizadores e  </a:t>
            </a:r>
            <a:r>
              <a:rPr lang="pt-PT" dirty="0" err="1" smtClean="0"/>
              <a:t>diversificadores</a:t>
            </a:r>
            <a:r>
              <a:rPr lang="pt-PT" dirty="0" smtClean="0"/>
              <a:t>. </a:t>
            </a:r>
            <a:endParaRPr lang="en-US" dirty="0" smtClean="0"/>
          </a:p>
          <a:p>
            <a:pPr>
              <a:buNone/>
            </a:pPr>
            <a:r>
              <a:rPr lang="pt-PT" dirty="0" smtClean="0"/>
              <a:t> </a:t>
            </a:r>
            <a:endParaRPr lang="en-US" dirty="0" smtClean="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p>
            <a:r>
              <a:rPr lang="pt-PT" dirty="0" smtClean="0"/>
              <a:t>Para a Argentina, por exemplo, o comércio no MERCOSUL é sensivelmente mais importante em termos de exploração de economias de escala e de aprendizagem, enquanto que o comercio para o resto do mundo os produtos de maior peso são os derivados de sua dotação relativa de factores</a:t>
            </a:r>
            <a:endParaRPr lang="en-US" dirty="0" smtClean="0"/>
          </a:p>
          <a:p>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857224" y="2000240"/>
            <a:ext cx="785818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pt-PT"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Em consequência, o com</a:t>
            </a:r>
            <a:r>
              <a:rPr kumimoji="0" lang="pt-PT" sz="28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pt-PT"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rcio com o MERCOSUL introduz uma tendência </a:t>
            </a:r>
            <a:r>
              <a:rPr kumimoji="0" lang="pt-PT" sz="2800" b="0" i="0" u="none" strike="noStrike" cap="none" normalizeH="0" baseline="0" dirty="0" err="1" smtClean="0">
                <a:ln>
                  <a:noFill/>
                </a:ln>
                <a:solidFill>
                  <a:schemeClr val="tx1"/>
                </a:solidFill>
                <a:effectLst/>
                <a:latin typeface="Berlin Sans FB" pitchFamily="34" charset="0"/>
                <a:ea typeface="Calibri" pitchFamily="34" charset="0"/>
                <a:cs typeface="Times New Roman" pitchFamily="18" charset="0"/>
              </a:rPr>
              <a:t>pr</a:t>
            </a:r>
            <a:r>
              <a:rPr kumimoji="0" lang="pt-PT" sz="2800" b="0" i="0" u="none" strike="noStrike" cap="none" normalizeH="0" baseline="0" dirty="0" err="1" smtClean="0">
                <a:ln>
                  <a:noFill/>
                </a:ln>
                <a:solidFill>
                  <a:schemeClr val="tx1"/>
                </a:solidFill>
                <a:effectLst/>
                <a:latin typeface="Calibri"/>
                <a:ea typeface="Calibri" pitchFamily="34" charset="0"/>
                <a:cs typeface="Times New Roman" pitchFamily="18" charset="0"/>
              </a:rPr>
              <a:t>ó</a:t>
            </a:r>
            <a:r>
              <a:rPr kumimoji="0" lang="pt-PT" sz="2800" b="0" i="0" u="none" strike="noStrike" cap="none" normalizeH="0" baseline="0" dirty="0" err="1" smtClean="0">
                <a:ln>
                  <a:noFill/>
                </a:ln>
                <a:solidFill>
                  <a:schemeClr val="tx1"/>
                </a:solidFill>
                <a:effectLst/>
                <a:latin typeface="Berlin Sans FB" pitchFamily="34" charset="0"/>
                <a:ea typeface="Calibri" pitchFamily="34" charset="0"/>
                <a:cs typeface="Times New Roman" pitchFamily="18" charset="0"/>
              </a:rPr>
              <a:t>-</a:t>
            </a:r>
            <a:r>
              <a:rPr kumimoji="0" lang="pt-PT"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 industrializa</a:t>
            </a:r>
            <a:r>
              <a:rPr kumimoji="0" lang="pt-PT" sz="28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pt-PT"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ão. Isso pode ser medido pelo volume do com</a:t>
            </a:r>
            <a:r>
              <a:rPr kumimoji="0" lang="pt-PT" sz="28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pt-PT"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rcio intra-industrial, que </a:t>
            </a:r>
            <a:r>
              <a:rPr kumimoji="0" lang="pt-PT" sz="2800" b="0" i="0" u="none" strike="noStrike" cap="none" normalizeH="0" baseline="0" dirty="0" smtClean="0">
                <a:ln>
                  <a:noFill/>
                </a:ln>
                <a:solidFill>
                  <a:schemeClr val="tx1"/>
                </a:solidFill>
                <a:effectLst/>
                <a:latin typeface="Calibri"/>
                <a:ea typeface="Calibri" pitchFamily="34" charset="0"/>
                <a:cs typeface="Times New Roman" pitchFamily="18" charset="0"/>
              </a:rPr>
              <a:t>é </a:t>
            </a:r>
            <a:r>
              <a:rPr kumimoji="0" lang="pt-PT"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relativamente mais importante no MERCOSUL, enquanto com o resto do mundo o com</a:t>
            </a:r>
            <a:r>
              <a:rPr kumimoji="0" lang="pt-PT" sz="28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pt-PT"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rcio </a:t>
            </a:r>
            <a:r>
              <a:rPr kumimoji="0" lang="pt-PT" sz="2800" b="0" i="0" u="none" strike="noStrike" cap="none" normalizeH="0" baseline="0" dirty="0" err="1" smtClean="0">
                <a:ln>
                  <a:noFill/>
                </a:ln>
                <a:solidFill>
                  <a:schemeClr val="tx1"/>
                </a:solidFill>
                <a:effectLst/>
                <a:latin typeface="Berlin Sans FB" pitchFamily="34" charset="0"/>
                <a:ea typeface="Calibri" pitchFamily="34" charset="0"/>
                <a:cs typeface="Times New Roman" pitchFamily="18" charset="0"/>
              </a:rPr>
              <a:t>interindustrial</a:t>
            </a:r>
            <a:r>
              <a:rPr kumimoji="0" lang="pt-PT"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 </a:t>
            </a:r>
            <a:r>
              <a:rPr kumimoji="0" lang="pt-PT" sz="28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pt-PT"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 maior. </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PT" sz="20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Posição de Conteúdo 2"/>
          <p:cNvSpPr>
            <a:spLocks noGrp="1"/>
          </p:cNvSpPr>
          <p:nvPr>
            <p:ph idx="1"/>
          </p:nvPr>
        </p:nvSpPr>
        <p:spPr/>
        <p:txBody>
          <a:bodyPr>
            <a:normAutofit/>
          </a:bodyPr>
          <a:lstStyle/>
          <a:p>
            <a:pPr marL="0" lvl="0" indent="0" algn="just" eaLnBrk="0" fontAlgn="base" hangingPunct="0">
              <a:spcBef>
                <a:spcPct val="0"/>
              </a:spcBef>
              <a:spcAft>
                <a:spcPct val="0"/>
              </a:spcAft>
              <a:buNone/>
            </a:pPr>
            <a:r>
              <a:rPr kumimoji="0" lang="pt-PT"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Em rela</a:t>
            </a:r>
            <a:r>
              <a:rPr lang="pt-PT" dirty="0">
                <a:ea typeface="Calibri" pitchFamily="34" charset="0"/>
                <a:cs typeface="Times New Roman" pitchFamily="18" charset="0"/>
              </a:rPr>
              <a:t>ç</a:t>
            </a:r>
            <a:r>
              <a:rPr kumimoji="0" lang="pt-PT"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ão ao Brasil, as exporta</a:t>
            </a:r>
            <a:r>
              <a:rPr lang="pt-PT" dirty="0" smtClean="0">
                <a:ea typeface="Calibri" pitchFamily="34" charset="0"/>
                <a:cs typeface="Times New Roman" pitchFamily="18" charset="0"/>
              </a:rPr>
              <a:t>ç</a:t>
            </a:r>
            <a:r>
              <a:rPr kumimoji="0" lang="pt-PT"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ões para o MERCOSUL estão concentradas em sectores mais dinâmicos (de acordo com sua taxa de crescimento no com</a:t>
            </a:r>
            <a:r>
              <a:rPr lang="pt-PT" dirty="0">
                <a:ea typeface="Calibri" pitchFamily="34" charset="0"/>
                <a:cs typeface="Times New Roman" pitchFamily="18" charset="0"/>
              </a:rPr>
              <a:t>é</a:t>
            </a:r>
            <a:r>
              <a:rPr kumimoji="0" lang="pt-PT"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rcio mundial) relativamente </a:t>
            </a:r>
            <a:r>
              <a:rPr lang="pt-PT" dirty="0">
                <a:ea typeface="Calibri" pitchFamily="34" charset="0"/>
                <a:cs typeface="Times New Roman" pitchFamily="18" charset="0"/>
              </a:rPr>
              <a:t>à</a:t>
            </a:r>
            <a:r>
              <a:rPr kumimoji="0" lang="pt-PT"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s exporta</a:t>
            </a:r>
            <a:r>
              <a:rPr lang="pt-PT" dirty="0">
                <a:ea typeface="Calibri" pitchFamily="34" charset="0"/>
                <a:cs typeface="Times New Roman" pitchFamily="18" charset="0"/>
              </a:rPr>
              <a:t>ç</a:t>
            </a:r>
            <a:r>
              <a:rPr kumimoji="0" lang="pt-PT"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ões para o resto do mundo. </a:t>
            </a:r>
          </a:p>
          <a:p>
            <a:pPr marL="0" lvl="0" indent="0" algn="just" eaLnBrk="0" fontAlgn="base" hangingPunct="0">
              <a:spcBef>
                <a:spcPct val="0"/>
              </a:spcBef>
              <a:spcAft>
                <a:spcPct val="0"/>
              </a:spcAft>
              <a:buNone/>
            </a:pPr>
            <a:endParaRPr lang="pt-PT" dirty="0">
              <a:latin typeface="Berlin Sans FB" pitchFamily="34" charset="0"/>
              <a:ea typeface="Calibri" pitchFamily="34" charset="0"/>
              <a:cs typeface="Times New Roman"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Posição de Conteúdo 2"/>
          <p:cNvSpPr>
            <a:spLocks noGrp="1"/>
          </p:cNvSpPr>
          <p:nvPr>
            <p:ph idx="1"/>
          </p:nvPr>
        </p:nvSpPr>
        <p:spPr/>
        <p:txBody>
          <a:bodyPr/>
          <a:lstStyle/>
          <a:p>
            <a:pPr lvl="0"/>
            <a:r>
              <a:rPr kumimoji="0" lang="pt-PT"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A participa</a:t>
            </a:r>
            <a:r>
              <a:rPr lang="pt-PT" dirty="0" smtClean="0">
                <a:ea typeface="Calibri" pitchFamily="34" charset="0"/>
                <a:cs typeface="Times New Roman" pitchFamily="18" charset="0"/>
              </a:rPr>
              <a:t>ç</a:t>
            </a:r>
            <a:r>
              <a:rPr kumimoji="0" lang="pt-PT"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ão das exporta</a:t>
            </a:r>
            <a:r>
              <a:rPr lang="pt-PT" dirty="0" smtClean="0">
                <a:ea typeface="Calibri" pitchFamily="34" charset="0"/>
                <a:cs typeface="Times New Roman" pitchFamily="18" charset="0"/>
              </a:rPr>
              <a:t>ç</a:t>
            </a:r>
            <a:r>
              <a:rPr kumimoji="0" lang="pt-PT"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ões dos quatro membros do MERCOSUL nas exporta</a:t>
            </a:r>
            <a:r>
              <a:rPr lang="pt-PT" dirty="0" smtClean="0">
                <a:ea typeface="Calibri" pitchFamily="34" charset="0"/>
                <a:cs typeface="Times New Roman" pitchFamily="18" charset="0"/>
              </a:rPr>
              <a:t>ç</a:t>
            </a:r>
            <a:r>
              <a:rPr kumimoji="0" lang="pt-PT"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ões mundiais </a:t>
            </a:r>
            <a:r>
              <a:rPr lang="pt-PT" dirty="0" smtClean="0">
                <a:ea typeface="Calibri" pitchFamily="34" charset="0"/>
                <a:cs typeface="Times New Roman" pitchFamily="18" charset="0"/>
              </a:rPr>
              <a:t>é</a:t>
            </a:r>
            <a:r>
              <a:rPr kumimoji="0" lang="pt-PT"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 de cerca de 1,5%, percentual substancialmente inferior </a:t>
            </a:r>
            <a:r>
              <a:rPr lang="pt-PT" dirty="0" smtClean="0">
                <a:ea typeface="Calibri" pitchFamily="34" charset="0"/>
                <a:cs typeface="Times New Roman" pitchFamily="18" charset="0"/>
              </a:rPr>
              <a:t>à</a:t>
            </a:r>
            <a:r>
              <a:rPr kumimoji="0" lang="pt-PT"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 participa</a:t>
            </a:r>
            <a:r>
              <a:rPr lang="pt-PT" dirty="0" smtClean="0">
                <a:ea typeface="Calibri" pitchFamily="34" charset="0"/>
                <a:cs typeface="Times New Roman" pitchFamily="18" charset="0"/>
              </a:rPr>
              <a:t>ç</a:t>
            </a:r>
            <a:r>
              <a:rPr kumimoji="0" lang="pt-PT"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ão do PIB do MERCOSUL no PIB mundial, que </a:t>
            </a:r>
            <a:r>
              <a:rPr lang="pt-PT" dirty="0" smtClean="0">
                <a:ea typeface="Calibri" pitchFamily="34" charset="0"/>
                <a:cs typeface="Times New Roman" pitchFamily="18" charset="0"/>
              </a:rPr>
              <a:t>é </a:t>
            </a:r>
            <a:r>
              <a:rPr kumimoji="0" lang="pt-PT"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de 3,7% (para 2003, em paridade de poder de compra).</a:t>
            </a:r>
            <a:endParaRPr kumimoji="0" lang="en-US" b="0" i="0" u="none" strike="noStrike" cap="none" normalizeH="0" baseline="0" dirty="0" smtClean="0">
              <a:ln>
                <a:noFill/>
              </a:ln>
              <a:solidFill>
                <a:schemeClr val="tx1"/>
              </a:solidFill>
              <a:effectLst/>
              <a:latin typeface="Arial" pitchFamily="34" charset="0"/>
            </a:endParaRPr>
          </a:p>
          <a:p>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p>
            <a:pPr marL="0" lvl="0" indent="0" algn="just" eaLnBrk="0" fontAlgn="base" hangingPunct="0">
              <a:spcBef>
                <a:spcPct val="0"/>
              </a:spcBef>
              <a:spcAft>
                <a:spcPct val="0"/>
              </a:spcAft>
              <a:buNone/>
            </a:pPr>
            <a:r>
              <a:rPr kumimoji="0" lang="pt-PT"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Quanto </a:t>
            </a:r>
            <a:r>
              <a:rPr lang="pt-PT" dirty="0" smtClean="0">
                <a:ea typeface="Calibri" pitchFamily="34" charset="0"/>
                <a:cs typeface="Times New Roman" pitchFamily="18" charset="0"/>
              </a:rPr>
              <a:t>à</a:t>
            </a:r>
            <a:r>
              <a:rPr kumimoji="0" lang="pt-PT"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 tecnologia, tamb</a:t>
            </a:r>
            <a:r>
              <a:rPr lang="pt-PT" dirty="0" smtClean="0">
                <a:ea typeface="Calibri" pitchFamily="34" charset="0"/>
                <a:cs typeface="Times New Roman" pitchFamily="18" charset="0"/>
              </a:rPr>
              <a:t>é</a:t>
            </a:r>
            <a:r>
              <a:rPr kumimoji="0" lang="pt-PT"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m para o Brasil, ocorre uma concentra</a:t>
            </a:r>
            <a:r>
              <a:rPr lang="pt-PT" dirty="0" smtClean="0">
                <a:ea typeface="Calibri" pitchFamily="34" charset="0"/>
                <a:cs typeface="Times New Roman" pitchFamily="18" charset="0"/>
              </a:rPr>
              <a:t>ç</a:t>
            </a:r>
            <a:r>
              <a:rPr kumimoji="0" lang="pt-PT"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ão de exporta</a:t>
            </a:r>
            <a:r>
              <a:rPr lang="pt-PT" dirty="0" smtClean="0">
                <a:ea typeface="Calibri" pitchFamily="34" charset="0"/>
                <a:cs typeface="Times New Roman" pitchFamily="18" charset="0"/>
              </a:rPr>
              <a:t>ç</a:t>
            </a:r>
            <a:r>
              <a:rPr kumimoji="0" lang="pt-PT"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ões de produtos industrializados ao MERCOSUL em categorias de m</a:t>
            </a:r>
            <a:r>
              <a:rPr lang="pt-PT" dirty="0" smtClean="0">
                <a:ea typeface="Calibri" pitchFamily="34" charset="0"/>
                <a:cs typeface="Times New Roman" pitchFamily="18" charset="0"/>
              </a:rPr>
              <a:t>é</a:t>
            </a:r>
            <a:r>
              <a:rPr kumimoji="0" lang="pt-PT"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dio-alta e alta intensidade tecnol</a:t>
            </a:r>
            <a:r>
              <a:rPr lang="pt-PT" dirty="0" smtClean="0">
                <a:ea typeface="Calibri" pitchFamily="34" charset="0"/>
                <a:cs typeface="Times New Roman" pitchFamily="18" charset="0"/>
              </a:rPr>
              <a:t>ó</a:t>
            </a:r>
            <a:r>
              <a:rPr kumimoji="0" lang="pt-PT"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gica substancialmente superior ao observado para o resto do Mundo</a:t>
            </a:r>
          </a:p>
          <a:p>
            <a:pPr marL="0" lvl="0" indent="0" algn="just" eaLnBrk="0" fontAlgn="base" hangingPunct="0">
              <a:spcBef>
                <a:spcPct val="0"/>
              </a:spcBef>
              <a:spcAft>
                <a:spcPct val="0"/>
              </a:spcAft>
              <a:buNone/>
            </a:pPr>
            <a:endParaRPr lang="en-US" dirty="0" smtClean="0"/>
          </a:p>
          <a:p>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dirty="0"/>
          </a:p>
        </p:txBody>
      </p:sp>
      <p:sp>
        <p:nvSpPr>
          <p:cNvPr id="3" name="Content Placeholder 2"/>
          <p:cNvSpPr>
            <a:spLocks noGrp="1"/>
          </p:cNvSpPr>
          <p:nvPr>
            <p:ph idx="1"/>
          </p:nvPr>
        </p:nvSpPr>
        <p:spPr/>
        <p:txBody>
          <a:bodyPr>
            <a:normAutofit/>
          </a:bodyPr>
          <a:lstStyle/>
          <a:p>
            <a:r>
              <a:rPr lang="pt-PT" sz="6000" dirty="0" smtClean="0">
                <a:latin typeface="+mj-lt"/>
              </a:rPr>
              <a:t>E agora?</a:t>
            </a:r>
            <a:endParaRPr lang="pt-PT" sz="6000" dirty="0">
              <a:latin typeface="+mj-lt"/>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2" cstate="print"/>
          <a:srcRect/>
          <a:stretch>
            <a:fillRect/>
          </a:stretch>
        </p:blipFill>
        <p:spPr bwMode="auto">
          <a:xfrm>
            <a:off x="468313" y="476250"/>
            <a:ext cx="8424862" cy="6192838"/>
          </a:xfrm>
          <a:prstGeom prst="rect">
            <a:avLst/>
          </a:prstGeom>
          <a:noFill/>
          <a:ln w="9525">
            <a:noFill/>
            <a:miter lim="800000"/>
            <a:headEnd/>
            <a:tailEnd/>
          </a:ln>
          <a:effec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2" cstate="print"/>
          <a:srcRect/>
          <a:stretch>
            <a:fillRect/>
          </a:stretch>
        </p:blipFill>
        <p:spPr bwMode="auto">
          <a:xfrm>
            <a:off x="395288" y="404813"/>
            <a:ext cx="8497887" cy="6192837"/>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p:cNvSpPr>
          <p:nvPr>
            <p:ph type="body" idx="1"/>
          </p:nvPr>
        </p:nvSpPr>
        <p:spPr/>
        <p:txBody>
          <a:bodyPr/>
          <a:lstStyle/>
          <a:p>
            <a:pPr algn="just"/>
            <a:r>
              <a:rPr lang="pt-PT" dirty="0" smtClean="0">
                <a:solidFill>
                  <a:srgbClr val="898989"/>
                </a:solidFill>
              </a:rPr>
              <a:t>Na análise neoclássica tradicional o enfoque recai sobre as trocas e as vantagens ou desvantagens para os consumidores, partindo-se do pressuposto de que na órbita da produção o pleno emprego está garantido. </a:t>
            </a:r>
          </a:p>
          <a:p>
            <a:pPr algn="just"/>
            <a:endParaRPr lang="pt-PT" dirty="0" smtClean="0">
              <a:solidFill>
                <a:srgbClr val="898989"/>
              </a:solidFill>
            </a:endParaRPr>
          </a:p>
          <a:p>
            <a:endParaRPr lang="en-US" dirty="0" smtClean="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ChangeAspect="1" noChangeArrowheads="1"/>
          </p:cNvPicPr>
          <p:nvPr/>
        </p:nvPicPr>
        <p:blipFill>
          <a:blip r:embed="rId2" cstate="print"/>
          <a:srcRect/>
          <a:stretch>
            <a:fillRect/>
          </a:stretch>
        </p:blipFill>
        <p:spPr bwMode="auto">
          <a:xfrm>
            <a:off x="468313" y="333375"/>
            <a:ext cx="8496300" cy="6335713"/>
          </a:xfrm>
          <a:prstGeom prst="rect">
            <a:avLst/>
          </a:prstGeom>
          <a:noFill/>
          <a:ln w="9525">
            <a:noFill/>
            <a:miter lim="800000"/>
            <a:headEnd/>
            <a:tailEnd/>
          </a:ln>
          <a:effec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2" cstate="print"/>
          <a:srcRect/>
          <a:stretch>
            <a:fillRect/>
          </a:stretch>
        </p:blipFill>
        <p:spPr bwMode="auto">
          <a:xfrm>
            <a:off x="539750" y="404813"/>
            <a:ext cx="8424863" cy="6264275"/>
          </a:xfrm>
          <a:prstGeom prst="rect">
            <a:avLst/>
          </a:prstGeom>
          <a:noFill/>
          <a:ln w="9525">
            <a:noFill/>
            <a:miter lim="800000"/>
            <a:headEnd/>
            <a:tailEnd/>
          </a:ln>
          <a:effec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4" name="Object 4"/>
          <p:cNvGraphicFramePr>
            <a:graphicFrameLocks noChangeAspect="1"/>
          </p:cNvGraphicFramePr>
          <p:nvPr/>
        </p:nvGraphicFramePr>
        <p:xfrm>
          <a:off x="250825" y="260350"/>
          <a:ext cx="8353425" cy="6251575"/>
        </p:xfrm>
        <a:graphic>
          <a:graphicData uri="http://schemas.openxmlformats.org/presentationml/2006/ole">
            <p:oleObj spid="_x0000_s65557" name="Imagem de mapa de bits" r:id="rId3" imgW="6180952" imgH="4563112" progId="PBrush">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p:cNvSpPr>
          <p:nvPr>
            <p:ph type="body" idx="1"/>
          </p:nvPr>
        </p:nvSpPr>
        <p:spPr>
          <a:xfrm>
            <a:off x="467544" y="1412776"/>
            <a:ext cx="8229600" cy="4929411"/>
          </a:xfrm>
        </p:spPr>
        <p:txBody>
          <a:bodyPr>
            <a:normAutofit/>
          </a:bodyPr>
          <a:lstStyle/>
          <a:p>
            <a:pPr algn="just">
              <a:buNone/>
            </a:pPr>
            <a:r>
              <a:rPr lang="pt-PT" sz="4400" dirty="0" smtClean="0">
                <a:solidFill>
                  <a:srgbClr val="898989"/>
                </a:solidFill>
              </a:rPr>
              <a:t>  Deste </a:t>
            </a:r>
            <a:r>
              <a:rPr lang="pt-PT" sz="4400" dirty="0" smtClean="0">
                <a:solidFill>
                  <a:srgbClr val="898989"/>
                </a:solidFill>
              </a:rPr>
              <a:t>modo, é fácil concluir pelo ganho de bem-estar com a criação de comércio e pela sua perda com o desvio de comércio. </a:t>
            </a:r>
          </a:p>
          <a:p>
            <a:endParaRPr lang="en-US" sz="44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592" y="1412776"/>
            <a:ext cx="7632848" cy="3312368"/>
          </a:xfrm>
        </p:spPr>
        <p:txBody>
          <a:bodyPr>
            <a:normAutofit lnSpcReduction="10000"/>
          </a:bodyPr>
          <a:lstStyle/>
          <a:p>
            <a:pPr algn="just"/>
            <a:r>
              <a:rPr lang="pt-PT" dirty="0" smtClean="0">
                <a:solidFill>
                  <a:srgbClr val="898989"/>
                </a:solidFill>
              </a:rPr>
              <a:t>No entanto, levando-se em conta que países não desenvolvidos </a:t>
            </a:r>
            <a:r>
              <a:rPr lang="pt-PT" u="sng" dirty="0" smtClean="0">
                <a:solidFill>
                  <a:srgbClr val="898989"/>
                </a:solidFill>
              </a:rPr>
              <a:t>precisam “produzir” novos consumidores</a:t>
            </a:r>
            <a:r>
              <a:rPr lang="pt-PT" dirty="0" smtClean="0">
                <a:solidFill>
                  <a:srgbClr val="898989"/>
                </a:solidFill>
              </a:rPr>
              <a:t> e não apenas gerar benefícios aos já existentes, a avaliação sobre criação de bem-estar deve ser acrescida </a:t>
            </a:r>
            <a:r>
              <a:rPr lang="pt-PT" dirty="0" smtClean="0">
                <a:solidFill>
                  <a:srgbClr val="FF0000"/>
                </a:solidFill>
              </a:rPr>
              <a:t>pela análise dos impactos sobre a órbita produtiva</a:t>
            </a:r>
            <a:r>
              <a:rPr lang="pt-PT" dirty="0" smtClean="0">
                <a:solidFill>
                  <a:srgbClr val="898989"/>
                </a:solidFill>
              </a:rPr>
              <a:t>.</a:t>
            </a:r>
          </a:p>
          <a:p>
            <a:endParaRPr lang="pt-P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p:cNvSpPr>
          <p:nvPr>
            <p:ph type="body" idx="1"/>
          </p:nvPr>
        </p:nvSpPr>
        <p:spPr/>
        <p:txBody>
          <a:bodyPr/>
          <a:lstStyle/>
          <a:p>
            <a:pPr algn="just">
              <a:lnSpc>
                <a:spcPct val="80000"/>
              </a:lnSpc>
            </a:pPr>
            <a:r>
              <a:rPr lang="pt-PT" sz="2400" dirty="0" smtClean="0">
                <a:solidFill>
                  <a:srgbClr val="898989"/>
                </a:solidFill>
              </a:rPr>
              <a:t>Sob o ponto de vista dinâmico, portanto, a integração económica deve ser avaliada em termos de “criação e desvio de comércio”, mas fundamentalmente também em termos de “criação e desvio de investimentos”. </a:t>
            </a:r>
          </a:p>
          <a:p>
            <a:pPr algn="just">
              <a:lnSpc>
                <a:spcPct val="80000"/>
              </a:lnSpc>
            </a:pPr>
            <a:endParaRPr lang="pt-PT" sz="2400" dirty="0" smtClean="0">
              <a:solidFill>
                <a:srgbClr val="898989"/>
              </a:solidFill>
            </a:endParaRPr>
          </a:p>
          <a:p>
            <a:pPr algn="just">
              <a:lnSpc>
                <a:spcPct val="80000"/>
              </a:lnSpc>
            </a:pPr>
            <a:r>
              <a:rPr lang="pt-PT" sz="2400" dirty="0" smtClean="0">
                <a:solidFill>
                  <a:srgbClr val="898989"/>
                </a:solidFill>
              </a:rPr>
              <a:t>A análise da eficiência alocativa deve ser complementada pela avaliação da “eficiência dinâmica”, com seus resultados em termos de avanço tendencial e progressivo da produtividade e de aumento das taxas de investimento e de crescimento económico (Chang, 1994). </a:t>
            </a:r>
          </a:p>
          <a:p>
            <a:pPr algn="just">
              <a:lnSpc>
                <a:spcPct val="80000"/>
              </a:lnSpc>
            </a:pPr>
            <a:endParaRPr lang="pt-PT" sz="2400" dirty="0" smtClean="0">
              <a:solidFill>
                <a:srgbClr val="898989"/>
              </a:solidFill>
            </a:endParaRPr>
          </a:p>
          <a:p>
            <a:pPr>
              <a:lnSpc>
                <a:spcPct val="80000"/>
              </a:lnSpc>
            </a:pPr>
            <a:endParaRPr lang="en-US" sz="18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1340768"/>
            <a:ext cx="7772400" cy="4452515"/>
          </a:xfrm>
        </p:spPr>
        <p:txBody>
          <a:bodyPr>
            <a:normAutofit fontScale="92500" lnSpcReduction="10000"/>
          </a:bodyPr>
          <a:lstStyle/>
          <a:p>
            <a:pPr algn="just">
              <a:lnSpc>
                <a:spcPct val="80000"/>
              </a:lnSpc>
            </a:pPr>
            <a:r>
              <a:rPr lang="pt-PT" sz="2800" dirty="0" smtClean="0">
                <a:solidFill>
                  <a:srgbClr val="898989"/>
                </a:solidFill>
              </a:rPr>
              <a:t>Todavia, é essencial considerar também as “economias de escala dinâmicas”, associadas à redução de custos derivada do aumento do volume de produção ao longo do tempo, com a acumulação de conhecimentos tecnológicos, organizacionais etc. </a:t>
            </a:r>
          </a:p>
          <a:p>
            <a:pPr algn="just">
              <a:lnSpc>
                <a:spcPct val="80000"/>
              </a:lnSpc>
            </a:pPr>
            <a:endParaRPr lang="pt-PT" sz="2800" dirty="0" smtClean="0">
              <a:solidFill>
                <a:srgbClr val="898989"/>
              </a:solidFill>
            </a:endParaRPr>
          </a:p>
          <a:p>
            <a:pPr algn="just">
              <a:lnSpc>
                <a:spcPct val="80000"/>
              </a:lnSpc>
            </a:pPr>
            <a:r>
              <a:rPr lang="pt-PT" sz="2800" dirty="0" smtClean="0">
                <a:solidFill>
                  <a:srgbClr val="898989"/>
                </a:solidFill>
              </a:rPr>
              <a:t>Esse argumento, deste modo, poderia justificar medidas protecionistas com o objetivo de ampliar bem-estar futuro (Marchetti, 2002/2003). </a:t>
            </a:r>
          </a:p>
          <a:p>
            <a:pPr algn="just">
              <a:lnSpc>
                <a:spcPct val="80000"/>
              </a:lnSpc>
            </a:pPr>
            <a:endParaRPr lang="pt-PT" sz="2800" dirty="0" smtClean="0">
              <a:solidFill>
                <a:srgbClr val="898989"/>
              </a:solidFill>
            </a:endParaRPr>
          </a:p>
          <a:p>
            <a:pPr algn="just">
              <a:lnSpc>
                <a:spcPct val="80000"/>
              </a:lnSpc>
            </a:pPr>
            <a:r>
              <a:rPr lang="pt-PT" sz="2800" dirty="0" smtClean="0">
                <a:solidFill>
                  <a:srgbClr val="898989"/>
                </a:solidFill>
              </a:rPr>
              <a:t>Dito de outra forma, o mercado pode ampliar-se não só por sua liberalização, mas também por sua organização, o que é mais importante para países não desenvolvidos (Kitamura, 1964).</a:t>
            </a:r>
          </a:p>
          <a:p>
            <a:endParaRPr lang="pt-P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764704"/>
            <a:ext cx="8208962" cy="1752600"/>
          </a:xfrm>
        </p:spPr>
        <p:txBody>
          <a:bodyPr>
            <a:noAutofit/>
          </a:bodyPr>
          <a:lstStyle/>
          <a:p>
            <a:pPr algn="just"/>
            <a:r>
              <a:rPr lang="pt-PT" sz="2400" dirty="0" smtClean="0">
                <a:solidFill>
                  <a:srgbClr val="898989"/>
                </a:solidFill>
              </a:rPr>
              <a:t>Portanto, a meta de se alcançar uma melhor inserção internacional via integração passaria pela atração de investimentos, de forma mais importante que pela liberalização comercial (Prado, 1997). </a:t>
            </a:r>
          </a:p>
          <a:p>
            <a:pPr algn="just"/>
            <a:endParaRPr lang="pt-PT" sz="2400" dirty="0" smtClean="0">
              <a:solidFill>
                <a:srgbClr val="898989"/>
              </a:solidFill>
            </a:endParaRPr>
          </a:p>
          <a:p>
            <a:pPr algn="just"/>
            <a:r>
              <a:rPr lang="pt-PT" sz="2400" dirty="0" smtClean="0">
                <a:solidFill>
                  <a:srgbClr val="898989"/>
                </a:solidFill>
              </a:rPr>
              <a:t>O aumento das exportações pode gerar mais crescimento e investimentos, de outra parte, em uma ordem causal oposta, o crescimento e os investimentos, ao criarem (a) capacidade produtiva adicional e (b) novas vantagens comparativas e ao (c) atraírem mais Investimentos Externos Diretos, resultam em ampliação de exportações.</a:t>
            </a:r>
          </a:p>
          <a:p>
            <a:pPr algn="just"/>
            <a:endParaRPr lang="pt-PT" sz="1400" dirty="0" smtClean="0">
              <a:solidFill>
                <a:srgbClr val="898989"/>
              </a:solidFill>
            </a:endParaRPr>
          </a:p>
          <a:p>
            <a:pPr algn="just"/>
            <a:endParaRPr lang="pt-PT" sz="1400" dirty="0" smtClean="0">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568" y="1484784"/>
            <a:ext cx="7992888" cy="3433936"/>
          </a:xfrm>
        </p:spPr>
        <p:txBody>
          <a:bodyPr>
            <a:normAutofit fontScale="92500"/>
          </a:bodyPr>
          <a:lstStyle/>
          <a:p>
            <a:pPr algn="just"/>
            <a:r>
              <a:rPr lang="pt-PT" dirty="0" smtClean="0">
                <a:solidFill>
                  <a:srgbClr val="898989"/>
                </a:solidFill>
              </a:rPr>
              <a:t>Partindo do pressuposto de que países não desenvolvidos necessitam de políticas estratégicas de desenvolvimento para a superação dessa condição de atraso, </a:t>
            </a:r>
            <a:r>
              <a:rPr lang="pt-PT" dirty="0" smtClean="0">
                <a:solidFill>
                  <a:srgbClr val="FF0000"/>
                </a:solidFill>
              </a:rPr>
              <a:t>a integração económica pode ser entendida como uma dessas estratégias, ou como uma forma de viabilizar essas políticas </a:t>
            </a:r>
            <a:r>
              <a:rPr lang="pt-PT" dirty="0" smtClean="0">
                <a:solidFill>
                  <a:srgbClr val="898989"/>
                </a:solidFill>
              </a:rPr>
              <a:t>(Prado, 1997). </a:t>
            </a:r>
          </a:p>
          <a:p>
            <a:endParaRPr lang="pt-P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1600" y="1844824"/>
            <a:ext cx="7704856" cy="3865984"/>
          </a:xfrm>
        </p:spPr>
        <p:txBody>
          <a:bodyPr/>
          <a:lstStyle/>
          <a:p>
            <a:pPr algn="just"/>
            <a:r>
              <a:rPr lang="pt-PT" dirty="0" smtClean="0">
                <a:solidFill>
                  <a:srgbClr val="898989"/>
                </a:solidFill>
              </a:rPr>
              <a:t>Desse modo, em primeiro </a:t>
            </a:r>
            <a:r>
              <a:rPr lang="pt-PT" dirty="0" smtClean="0">
                <a:solidFill>
                  <a:srgbClr val="898989"/>
                </a:solidFill>
              </a:rPr>
              <a:t>lugar, </a:t>
            </a:r>
            <a:r>
              <a:rPr lang="pt-PT" dirty="0" smtClean="0">
                <a:solidFill>
                  <a:srgbClr val="898989"/>
                </a:solidFill>
              </a:rPr>
              <a:t>seriam definidas políticas de desenvolvimento e, com base nisso, a forma e os instrumentos de integração. </a:t>
            </a:r>
          </a:p>
          <a:p>
            <a:pPr algn="just"/>
            <a:r>
              <a:rPr lang="pt-PT" dirty="0" smtClean="0">
                <a:solidFill>
                  <a:srgbClr val="898989"/>
                </a:solidFill>
              </a:rPr>
              <a:t>. </a:t>
            </a:r>
          </a:p>
          <a:p>
            <a:endParaRPr lang="pt-P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276872"/>
            <a:ext cx="8229600" cy="1143000"/>
          </a:xfrm>
        </p:spPr>
        <p:txBody>
          <a:bodyPr/>
          <a:lstStyle/>
          <a:p>
            <a:r>
              <a:rPr lang="pt-PT" dirty="0" smtClean="0"/>
              <a:t>Previo: uma reflexão</a:t>
            </a:r>
            <a:endParaRPr lang="pt-P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568" y="2348880"/>
            <a:ext cx="7632848" cy="1752600"/>
          </a:xfrm>
        </p:spPr>
        <p:txBody>
          <a:bodyPr>
            <a:normAutofit fontScale="92500" lnSpcReduction="10000"/>
          </a:bodyPr>
          <a:lstStyle/>
          <a:p>
            <a:pPr algn="just"/>
            <a:r>
              <a:rPr lang="pt-PT" dirty="0" smtClean="0">
                <a:solidFill>
                  <a:srgbClr val="898989"/>
                </a:solidFill>
              </a:rPr>
              <a:t>Sua adopção </a:t>
            </a:r>
            <a:r>
              <a:rPr lang="pt-PT" dirty="0" smtClean="0">
                <a:solidFill>
                  <a:srgbClr val="898989"/>
                </a:solidFill>
              </a:rPr>
              <a:t>regional, em segundo lugar,  </a:t>
            </a:r>
            <a:r>
              <a:rPr lang="pt-PT" dirty="0" smtClean="0">
                <a:solidFill>
                  <a:srgbClr val="898989"/>
                </a:solidFill>
              </a:rPr>
              <a:t>poderia ser uma alternativa para se chegar a políticas compatíveis, produzindo-se uma estratégia de desenvolvimento regional.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p:cNvSpPr>
          <p:nvPr>
            <p:ph type="body" idx="1"/>
          </p:nvPr>
        </p:nvSpPr>
        <p:spPr/>
        <p:txBody>
          <a:bodyPr/>
          <a:lstStyle/>
          <a:p>
            <a:pPr algn="just">
              <a:lnSpc>
                <a:spcPct val="90000"/>
              </a:lnSpc>
            </a:pPr>
            <a:r>
              <a:rPr lang="pt-PT" sz="2800" dirty="0" smtClean="0">
                <a:solidFill>
                  <a:srgbClr val="898989"/>
                </a:solidFill>
              </a:rPr>
              <a:t>A integração produz novas e positivas oportunidades, mas também ameaças à estabilidade social e económica. </a:t>
            </a:r>
          </a:p>
          <a:p>
            <a:pPr algn="just">
              <a:lnSpc>
                <a:spcPct val="90000"/>
              </a:lnSpc>
            </a:pPr>
            <a:r>
              <a:rPr lang="pt-PT" sz="2800" dirty="0" smtClean="0">
                <a:solidFill>
                  <a:srgbClr val="898989"/>
                </a:solidFill>
              </a:rPr>
              <a:t>Em termos regionais, sectoriais e do mercado de trabalho, podem ocorrer obsolescências que impõem custos de transição e de ajuste, com redistribuição de rendimentos. </a:t>
            </a:r>
          </a:p>
          <a:p>
            <a:pPr algn="just">
              <a:lnSpc>
                <a:spcPct val="90000"/>
              </a:lnSpc>
            </a:pPr>
            <a:r>
              <a:rPr lang="pt-PT" sz="2800" dirty="0" smtClean="0">
                <a:solidFill>
                  <a:srgbClr val="898989"/>
                </a:solidFill>
              </a:rPr>
              <a:t>Mesmo com um ganho líquido, esses conflitos devem ser administrados, até porque podem bloquear o processo. </a:t>
            </a:r>
          </a:p>
          <a:p>
            <a:pPr algn="just">
              <a:lnSpc>
                <a:spcPct val="90000"/>
              </a:lnSpc>
            </a:pPr>
            <a:endParaRPr lang="pt-PT" sz="2800" dirty="0" smtClean="0">
              <a:solidFill>
                <a:srgbClr val="898989"/>
              </a:solidFill>
            </a:endParaRPr>
          </a:p>
          <a:p>
            <a:pPr>
              <a:lnSpc>
                <a:spcPct val="90000"/>
              </a:lnSpc>
            </a:pPr>
            <a:endParaRPr lang="en-US" sz="28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p:cNvSpPr>
          <p:nvPr>
            <p:ph type="body" idx="1"/>
          </p:nvPr>
        </p:nvSpPr>
        <p:spPr/>
        <p:txBody>
          <a:bodyPr/>
          <a:lstStyle/>
          <a:p>
            <a:pPr algn="just">
              <a:lnSpc>
                <a:spcPct val="90000"/>
              </a:lnSpc>
            </a:pPr>
            <a:r>
              <a:rPr lang="pt-PT" sz="2800" smtClean="0">
                <a:solidFill>
                  <a:srgbClr val="898989"/>
                </a:solidFill>
              </a:rPr>
              <a:t>Por isso, devem existir políticas de compensação e de reconversão. </a:t>
            </a:r>
          </a:p>
          <a:p>
            <a:pPr algn="just">
              <a:lnSpc>
                <a:spcPct val="90000"/>
              </a:lnSpc>
            </a:pPr>
            <a:r>
              <a:rPr lang="pt-PT" sz="2800" smtClean="0">
                <a:solidFill>
                  <a:srgbClr val="898989"/>
                </a:solidFill>
              </a:rPr>
              <a:t>A integração expõe assimetrias de produtividade que significam oportunidades para crescer, mas também ameaças derivadas de desequilíbrios económicos e sociais. </a:t>
            </a:r>
          </a:p>
          <a:p>
            <a:pPr algn="just">
              <a:lnSpc>
                <a:spcPct val="90000"/>
              </a:lnSpc>
            </a:pPr>
            <a:r>
              <a:rPr lang="pt-PT" sz="2800" smtClean="0">
                <a:solidFill>
                  <a:srgbClr val="898989"/>
                </a:solidFill>
              </a:rPr>
              <a:t>Além disso, os benefícios podem aparecer em um prazo mais longo, enquanto os custos são imediatos. Desse modo, aparece a demanda por coordenação e construção institucional.</a:t>
            </a:r>
          </a:p>
          <a:p>
            <a:pPr>
              <a:lnSpc>
                <a:spcPct val="90000"/>
              </a:lnSpc>
            </a:pPr>
            <a:endParaRPr lang="en-US" sz="28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4213" y="1125538"/>
            <a:ext cx="7991475" cy="1752600"/>
          </a:xfrm>
        </p:spPr>
        <p:txBody>
          <a:bodyPr>
            <a:normAutofit fontScale="25000" lnSpcReduction="20000"/>
          </a:bodyPr>
          <a:lstStyle/>
          <a:p>
            <a:pPr algn="just">
              <a:lnSpc>
                <a:spcPct val="170000"/>
              </a:lnSpc>
            </a:pPr>
            <a:r>
              <a:rPr lang="pt-PT" sz="11200" dirty="0" smtClean="0">
                <a:solidFill>
                  <a:srgbClr val="898989"/>
                </a:solidFill>
              </a:rPr>
              <a:t>Nesse contexto, os Estados deveriam cumprir, também em nível regional, suas funções, que vão muito além da correção de falhas de mercado. </a:t>
            </a:r>
          </a:p>
          <a:p>
            <a:pPr algn="just">
              <a:lnSpc>
                <a:spcPct val="170000"/>
              </a:lnSpc>
            </a:pPr>
            <a:r>
              <a:rPr lang="pt-PT" sz="11200" dirty="0" smtClean="0">
                <a:solidFill>
                  <a:srgbClr val="898989"/>
                </a:solidFill>
              </a:rPr>
              <a:t>Ou seja, coletivamente deveriam (a) construir um projecto para o futuro, (b) coordenar as mudanças estructurais e (c) construir as instituições necessárias para se executar este projeto, além de (d) administrar os conflitos inerentes a esta trajetória (Chang, 1999). </a:t>
            </a:r>
          </a:p>
          <a:p>
            <a:pPr algn="just">
              <a:lnSpc>
                <a:spcPct val="170000"/>
              </a:lnSpc>
            </a:pPr>
            <a:endParaRPr lang="pt-PT" sz="11200" dirty="0" smtClean="0">
              <a:solidFill>
                <a:srgbClr val="898989"/>
              </a:solidFill>
            </a:endParaRPr>
          </a:p>
          <a:p>
            <a:pPr algn="just">
              <a:lnSpc>
                <a:spcPct val="80000"/>
              </a:lnSpc>
            </a:pPr>
            <a:endParaRPr lang="pt-PT" sz="2400" dirty="0" smtClean="0">
              <a:solidFill>
                <a:srgbClr val="89898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p:cNvSpPr>
          <p:nvPr>
            <p:ph type="body" idx="1"/>
          </p:nvPr>
        </p:nvSpPr>
        <p:spPr>
          <a:xfrm>
            <a:off x="457200" y="1600201"/>
            <a:ext cx="8229600" cy="2548880"/>
          </a:xfrm>
        </p:spPr>
        <p:txBody>
          <a:bodyPr>
            <a:noAutofit/>
          </a:bodyPr>
          <a:lstStyle/>
          <a:p>
            <a:pPr algn="just"/>
            <a:r>
              <a:rPr lang="pt-PT" sz="4000" dirty="0" smtClean="0">
                <a:solidFill>
                  <a:srgbClr val="898989"/>
                </a:solidFill>
              </a:rPr>
              <a:t>Na América Latina, a CEPAL construiu uma visão sobre integração económica  considerando-a como parte de uma estratégia de desenvolvimento para os países da região (CEPAL, 1959).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484784"/>
            <a:ext cx="7772400" cy="3672407"/>
          </a:xfrm>
        </p:spPr>
        <p:txBody>
          <a:bodyPr>
            <a:normAutofit/>
          </a:bodyPr>
          <a:lstStyle/>
          <a:p>
            <a:pPr algn="just"/>
            <a:r>
              <a:rPr lang="pt-PT" sz="2800" dirty="0" smtClean="0">
                <a:solidFill>
                  <a:srgbClr val="898989"/>
                </a:solidFill>
              </a:rPr>
              <a:t>Nessa elaboração teórica, a constituição de um mercado comum é entendida como uma forma de se alcançar ou avançar na necessária industrialização e de se atenuar a vulnerabilidade externa dos países, com a diversificação de suas exportações e importações.</a:t>
            </a:r>
            <a:endParaRPr lang="pt-PT"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endParaRPr lang="en-US" dirty="0" smtClean="0"/>
          </a:p>
        </p:txBody>
      </p:sp>
      <p:sp>
        <p:nvSpPr>
          <p:cNvPr id="54275" name="Rectangle 3"/>
          <p:cNvSpPr>
            <a:spLocks noGrp="1"/>
          </p:cNvSpPr>
          <p:nvPr>
            <p:ph type="body" idx="1"/>
          </p:nvPr>
        </p:nvSpPr>
        <p:spPr/>
        <p:txBody>
          <a:bodyPr/>
          <a:lstStyle/>
          <a:p>
            <a:pPr algn="just">
              <a:lnSpc>
                <a:spcPct val="90000"/>
              </a:lnSpc>
            </a:pPr>
            <a:r>
              <a:rPr lang="pt-PT" dirty="0" smtClean="0">
                <a:solidFill>
                  <a:srgbClr val="898989"/>
                </a:solidFill>
              </a:rPr>
              <a:t>O mercado comum geraria ganhos de escala que permitiriam avanços no processo de industrialização, com maiores possibilidades de especializações regionais que dariam também maior racionalidade ao processo de substituição de importações.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836712"/>
            <a:ext cx="7772400" cy="4824535"/>
          </a:xfrm>
        </p:spPr>
        <p:txBody>
          <a:bodyPr>
            <a:normAutofit/>
          </a:bodyPr>
          <a:lstStyle/>
          <a:p>
            <a:pPr algn="just"/>
            <a:r>
              <a:rPr lang="pt-PT" sz="3600" dirty="0" smtClean="0">
                <a:solidFill>
                  <a:srgbClr val="898989"/>
                </a:solidFill>
              </a:rPr>
              <a:t>A solução para a ampliação das escalas de produção seria a "transferência do processo de substituição de importações da escala nacional para a continental" (Versiani, 1987, p. 28). </a:t>
            </a:r>
          </a:p>
          <a:p>
            <a:endParaRPr lang="pt-PT"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endParaRPr lang="en-US" dirty="0" smtClean="0"/>
          </a:p>
        </p:txBody>
      </p:sp>
      <p:sp>
        <p:nvSpPr>
          <p:cNvPr id="55299" name="Rectangle 3"/>
          <p:cNvSpPr>
            <a:spLocks noGrp="1"/>
          </p:cNvSpPr>
          <p:nvPr>
            <p:ph type="body" idx="1"/>
          </p:nvPr>
        </p:nvSpPr>
        <p:spPr/>
        <p:txBody>
          <a:bodyPr/>
          <a:lstStyle/>
          <a:p>
            <a:pPr algn="just"/>
            <a:r>
              <a:rPr lang="pt-PT" smtClean="0">
                <a:solidFill>
                  <a:srgbClr val="898989"/>
                </a:solidFill>
              </a:rPr>
              <a:t>Esse processo permitiria, de outra parte, o acesso dos países menos desenvolvidos da região à industrialização, inclusive com uma especialização em indústrias de bens de consumo já existentes, desde que se criassem estímulos positivos. </a:t>
            </a:r>
          </a:p>
          <a:p>
            <a:endParaRPr lang="en-US" dirty="0" smtClean="0"/>
          </a:p>
          <a:p>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p:cNvSpPr>
          <p:nvPr>
            <p:ph type="body" idx="1"/>
          </p:nvPr>
        </p:nvSpPr>
        <p:spPr/>
        <p:txBody>
          <a:bodyPr/>
          <a:lstStyle/>
          <a:p>
            <a:pPr algn="just"/>
            <a:r>
              <a:rPr lang="pt-PT" sz="2800" dirty="0" smtClean="0">
                <a:solidFill>
                  <a:srgbClr val="898989"/>
                </a:solidFill>
              </a:rPr>
              <a:t>O aumento da concorrência via integração é também interpretado como uma forma de gerar-se maior eficiência, criticando-se o exagero em medidas proteccionistas. </a:t>
            </a:r>
          </a:p>
          <a:p>
            <a:pPr algn="just"/>
            <a:endParaRPr lang="pt-PT" sz="2800" dirty="0" smtClean="0">
              <a:solidFill>
                <a:srgbClr val="898989"/>
              </a:solidFill>
            </a:endParaRPr>
          </a:p>
          <a:p>
            <a:pPr algn="just"/>
            <a:r>
              <a:rPr lang="pt-PT" sz="2800" dirty="0" smtClean="0">
                <a:solidFill>
                  <a:srgbClr val="898989"/>
                </a:solidFill>
              </a:rPr>
              <a:t>O resultado, portanto, seria maior crescimento derivado dos mercados ampliados e também dos ganhos de produtividade alcançados via processo de especialização.</a:t>
            </a:r>
          </a:p>
          <a:p>
            <a:endParaRPr lang="en-US" sz="2800" dirty="0" smtClean="0"/>
          </a:p>
          <a:p>
            <a:endParaRPr lang="en-US" sz="28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576" y="2276872"/>
            <a:ext cx="7344816" cy="2592288"/>
          </a:xfrm>
        </p:spPr>
        <p:txBody>
          <a:bodyPr>
            <a:noAutofit/>
          </a:bodyPr>
          <a:lstStyle/>
          <a:p>
            <a:pPr algn="just"/>
            <a:r>
              <a:rPr lang="pt-PT" sz="4000" dirty="0" smtClean="0">
                <a:solidFill>
                  <a:srgbClr val="898989"/>
                </a:solidFill>
              </a:rPr>
              <a:t>Os processos de integração económica possuem objetivos e razões que muitas vezes são mais  políticos ou estratégicos que económicos   </a:t>
            </a:r>
          </a:p>
          <a:p>
            <a:pPr algn="just"/>
            <a:endParaRPr lang="pt-PT" sz="2400" dirty="0" smtClean="0">
              <a:solidFill>
                <a:srgbClr val="898989"/>
              </a:solidFill>
            </a:endParaRPr>
          </a:p>
          <a:p>
            <a:pPr algn="just"/>
            <a:r>
              <a:rPr lang="pt-PT" sz="2400" dirty="0" smtClean="0">
                <a:solidFill>
                  <a:srgbClr val="898989"/>
                </a:solidFill>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568" y="1268760"/>
            <a:ext cx="7488759" cy="2112963"/>
          </a:xfrm>
        </p:spPr>
        <p:txBody>
          <a:bodyPr>
            <a:noAutofit/>
          </a:bodyPr>
          <a:lstStyle/>
          <a:p>
            <a:pPr algn="just"/>
            <a:r>
              <a:rPr lang="pt-PT" sz="3600" dirty="0" smtClean="0">
                <a:solidFill>
                  <a:srgbClr val="898989"/>
                </a:solidFill>
              </a:rPr>
              <a:t>Tendo em vista que a concentração de exportações em produtos primários, de baixa </a:t>
            </a:r>
            <a:r>
              <a:rPr lang="pt-PT" sz="3600" dirty="0" smtClean="0">
                <a:solidFill>
                  <a:srgbClr val="898989"/>
                </a:solidFill>
              </a:rPr>
              <a:t>elasticidade-rendimento da procura </a:t>
            </a:r>
            <a:r>
              <a:rPr lang="pt-PT" sz="3600" dirty="0" smtClean="0">
                <a:solidFill>
                  <a:srgbClr val="898989"/>
                </a:solidFill>
              </a:rPr>
              <a:t>nos países centrais (e também levando em conta o proteccionismo agrícola desses países) resulta em baixa capacidade de importações, o que, portanto, </a:t>
            </a:r>
            <a:r>
              <a:rPr lang="pt-PT" sz="3600" dirty="0" smtClean="0">
                <a:solidFill>
                  <a:srgbClr val="898989"/>
                </a:solidFill>
              </a:rPr>
              <a:t>inhibe </a:t>
            </a:r>
            <a:r>
              <a:rPr lang="pt-PT" sz="3600" dirty="0" smtClean="0">
                <a:solidFill>
                  <a:srgbClr val="898989"/>
                </a:solidFill>
              </a:rPr>
              <a:t>o crescimento económico.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908720"/>
            <a:ext cx="8064500" cy="4968552"/>
          </a:xfrm>
        </p:spPr>
        <p:txBody>
          <a:bodyPr>
            <a:noAutofit/>
          </a:bodyPr>
          <a:lstStyle/>
          <a:p>
            <a:pPr algn="just"/>
            <a:r>
              <a:rPr lang="pt-PT" sz="2800" dirty="0" smtClean="0">
                <a:solidFill>
                  <a:srgbClr val="898989"/>
                </a:solidFill>
              </a:rPr>
              <a:t>Nos anos 1990 a CEPAL passou a defender uma proposta chamada de “regionalismo aberto”, que se aproxima mais da idéia liberal de integração como </a:t>
            </a:r>
            <a:r>
              <a:rPr lang="pt-PT" sz="2800" i="1" dirty="0" smtClean="0">
                <a:solidFill>
                  <a:srgbClr val="898989"/>
                </a:solidFill>
              </a:rPr>
              <a:t>second best (CEPAL, 1994; Amado e Mollo, 2004), tendo em vista os processos de liberalização </a:t>
            </a:r>
            <a:r>
              <a:rPr lang="pt-PT" sz="2800" dirty="0" smtClean="0">
                <a:solidFill>
                  <a:srgbClr val="898989"/>
                </a:solidFill>
              </a:rPr>
              <a:t>do comércio e dos fluxos financeiros internacionais, e das privatizações e desregulamentações que estavam ocorrendo na América Latina.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7584" y="908720"/>
            <a:ext cx="7772400" cy="4680520"/>
          </a:xfrm>
        </p:spPr>
        <p:txBody>
          <a:bodyPr>
            <a:normAutofit/>
          </a:bodyPr>
          <a:lstStyle/>
          <a:p>
            <a:pPr algn="just"/>
            <a:r>
              <a:rPr lang="pt-PT" sz="2800" dirty="0" smtClean="0">
                <a:solidFill>
                  <a:srgbClr val="898989"/>
                </a:solidFill>
              </a:rPr>
              <a:t>Ou seja, a integração regional deveria ser compatível e complementar a uma busca de inserção mais dinâmica à economia internacional, sendo também um mecanismo de defesa contra o proteccionismo dos países desenvolvidos. </a:t>
            </a:r>
          </a:p>
          <a:p>
            <a:pPr algn="just"/>
            <a:endParaRPr lang="pt-PT" sz="2800" dirty="0" smtClean="0">
              <a:solidFill>
                <a:srgbClr val="898989"/>
              </a:solidFill>
            </a:endParaRPr>
          </a:p>
          <a:p>
            <a:pPr algn="just"/>
            <a:r>
              <a:rPr lang="pt-PT" sz="2800" dirty="0" smtClean="0">
                <a:solidFill>
                  <a:srgbClr val="898989"/>
                </a:solidFill>
              </a:rPr>
              <a:t>Isso seria alcançado com níveis moderados de protecção em relação a terceiros países, reduzindo os custos económicos dos acordos regionais.</a:t>
            </a:r>
          </a:p>
          <a:p>
            <a:endParaRPr lang="pt-PT"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p:cNvSpPr>
          <p:nvPr>
            <p:ph type="body" idx="1"/>
          </p:nvPr>
        </p:nvSpPr>
        <p:spPr/>
        <p:txBody>
          <a:bodyPr/>
          <a:lstStyle/>
          <a:p>
            <a:pPr algn="just">
              <a:lnSpc>
                <a:spcPct val="80000"/>
              </a:lnSpc>
            </a:pPr>
            <a:r>
              <a:rPr lang="pt-PT" sz="2800" dirty="0" smtClean="0">
                <a:solidFill>
                  <a:srgbClr val="898989"/>
                </a:solidFill>
              </a:rPr>
              <a:t>No entanto, os principais pontos originais da CEPAL relacionando integração e desenvolvimento permanecem nessa visão. </a:t>
            </a:r>
            <a:endParaRPr lang="pt-PT" sz="2800" dirty="0" smtClean="0">
              <a:solidFill>
                <a:srgbClr val="898989"/>
              </a:solidFill>
            </a:endParaRPr>
          </a:p>
          <a:p>
            <a:pPr algn="just">
              <a:lnSpc>
                <a:spcPct val="80000"/>
              </a:lnSpc>
              <a:buNone/>
            </a:pPr>
            <a:endParaRPr lang="pt-PT" sz="2800" dirty="0" smtClean="0">
              <a:solidFill>
                <a:srgbClr val="898989"/>
              </a:solidFill>
            </a:endParaRPr>
          </a:p>
          <a:p>
            <a:pPr algn="just">
              <a:lnSpc>
                <a:spcPct val="80000"/>
              </a:lnSpc>
            </a:pPr>
            <a:r>
              <a:rPr lang="pt-PT" sz="2800" dirty="0" smtClean="0">
                <a:solidFill>
                  <a:srgbClr val="898989"/>
                </a:solidFill>
              </a:rPr>
              <a:t>Destaca-se, por exemplo, como factores positivos da integração, a potencial atracão de investimentos nacionais e estrangeiros, a redução dos custos de transacção e a possibilidade de incorporação de progresso técnico (com suas externalidades positivas) e de articulação produtiva derivados da integração, inclusive com a especialização intra-industrial. </a:t>
            </a:r>
          </a:p>
          <a:p>
            <a:pPr algn="just">
              <a:lnSpc>
                <a:spcPct val="80000"/>
              </a:lnSpc>
            </a:pPr>
            <a:endParaRPr lang="pt-PT" sz="1600" dirty="0" smtClean="0">
              <a:solidFill>
                <a:srgbClr val="898989"/>
              </a:solidFill>
            </a:endParaRPr>
          </a:p>
          <a:p>
            <a:pPr>
              <a:lnSpc>
                <a:spcPct val="80000"/>
              </a:lnSpc>
            </a:pPr>
            <a:endParaRPr lang="en-US" sz="1600"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1556792"/>
            <a:ext cx="7772400" cy="3600400"/>
          </a:xfrm>
        </p:spPr>
        <p:txBody>
          <a:bodyPr>
            <a:normAutofit/>
          </a:bodyPr>
          <a:lstStyle/>
          <a:p>
            <a:pPr algn="just">
              <a:lnSpc>
                <a:spcPct val="150000"/>
              </a:lnSpc>
            </a:pPr>
            <a:r>
              <a:rPr lang="pt-PT" sz="2400" dirty="0" smtClean="0">
                <a:solidFill>
                  <a:srgbClr val="898989"/>
                </a:solidFill>
              </a:rPr>
              <a:t>Além da simples integração comercial, o crescente fluxo de pessoas, capital, informação, tecnologia e os serviços financeiros são entendidos como tendo capacidade de formar redes com potencial de gerar especialização e inovações, as quais poderiam se constituir em motores de integração e desenvolvimento.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t-PT" dirty="0" smtClean="0"/>
              <a:t>Outro previo: considerandos</a:t>
            </a:r>
            <a:endParaRPr lang="pt-PT"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914400" y="152400"/>
            <a:ext cx="7158038" cy="969963"/>
          </a:xfrm>
        </p:spPr>
        <p:txBody>
          <a:bodyPr/>
          <a:lstStyle/>
          <a:p>
            <a:pPr algn="ctr" eaLnBrk="1" hangingPunct="1">
              <a:defRPr/>
            </a:pPr>
            <a:r>
              <a:rPr lang="pt-PT" sz="2800" b="1" dirty="0" smtClean="0">
                <a:effectLst>
                  <a:outerShdw blurRad="38100" dist="38100" dir="2700000" algn="tl">
                    <a:srgbClr val="C0C0C0"/>
                  </a:outerShdw>
                </a:effectLst>
              </a:rPr>
              <a:t>A situação da América Latina</a:t>
            </a:r>
            <a:br>
              <a:rPr lang="pt-PT" sz="2800" b="1" dirty="0" smtClean="0">
                <a:effectLst>
                  <a:outerShdw blurRad="38100" dist="38100" dir="2700000" algn="tl">
                    <a:srgbClr val="C0C0C0"/>
                  </a:outerShdw>
                </a:effectLst>
              </a:rPr>
            </a:br>
            <a:r>
              <a:rPr lang="pt-PT" sz="2800" b="1" dirty="0" smtClean="0">
                <a:effectLst>
                  <a:outerShdw blurRad="38100" dist="38100" dir="2700000" algn="tl">
                    <a:srgbClr val="C0C0C0"/>
                  </a:outerShdw>
                </a:effectLst>
              </a:rPr>
              <a:t>face à Europa</a:t>
            </a:r>
          </a:p>
        </p:txBody>
      </p:sp>
      <p:pic>
        <p:nvPicPr>
          <p:cNvPr id="23556" name="Picture 4" descr="latin_america"/>
          <p:cNvPicPr>
            <a:picLocks noGrp="1" noChangeAspect="1" noChangeArrowheads="1"/>
          </p:cNvPicPr>
          <p:nvPr>
            <p:ph type="chart" idx="1"/>
          </p:nvPr>
        </p:nvPicPr>
        <p:blipFill>
          <a:blip r:embed="rId2" cstate="print"/>
          <a:srcRect/>
          <a:stretch>
            <a:fillRect/>
          </a:stretch>
        </p:blipFill>
        <p:spPr>
          <a:xfrm>
            <a:off x="179388" y="1143000"/>
            <a:ext cx="4703762" cy="5715000"/>
          </a:xfrm>
          <a:noFill/>
        </p:spPr>
      </p:pic>
      <p:pic>
        <p:nvPicPr>
          <p:cNvPr id="150531" name="Picture 3" descr="EUmap"/>
          <p:cNvPicPr>
            <a:picLocks noChangeAspect="1" noChangeArrowheads="1"/>
          </p:cNvPicPr>
          <p:nvPr/>
        </p:nvPicPr>
        <p:blipFill>
          <a:blip r:embed="rId3" cstate="print"/>
          <a:srcRect/>
          <a:stretch>
            <a:fillRect/>
          </a:stretch>
        </p:blipFill>
        <p:spPr bwMode="auto">
          <a:xfrm>
            <a:off x="6096000" y="3048000"/>
            <a:ext cx="1865313"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531"/>
                                        </p:tgtEl>
                                        <p:attrNameLst>
                                          <p:attrName>style.visibility</p:attrName>
                                        </p:attrNameLst>
                                      </p:cBhvr>
                                      <p:to>
                                        <p:strVal val="visible"/>
                                      </p:to>
                                    </p:set>
                                    <p:anim calcmode="lin" valueType="num">
                                      <p:cBhvr additive="base">
                                        <p:cTn id="7" dur="500" fill="hold"/>
                                        <p:tgtEl>
                                          <p:spTgt spid="150531"/>
                                        </p:tgtEl>
                                        <p:attrNameLst>
                                          <p:attrName>ppt_x</p:attrName>
                                        </p:attrNameLst>
                                      </p:cBhvr>
                                      <p:tavLst>
                                        <p:tav tm="0">
                                          <p:val>
                                            <p:strVal val="#ppt_x"/>
                                          </p:val>
                                        </p:tav>
                                        <p:tav tm="100000">
                                          <p:val>
                                            <p:strVal val="#ppt_x"/>
                                          </p:val>
                                        </p:tav>
                                      </p:tavLst>
                                    </p:anim>
                                    <p:anim calcmode="lin" valueType="num">
                                      <p:cBhvr additive="base">
                                        <p:cTn id="8" dur="500" fill="hold"/>
                                        <p:tgtEl>
                                          <p:spTgt spid="150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373" name="Group 37"/>
          <p:cNvGraphicFramePr>
            <a:graphicFrameLocks noGrp="1"/>
          </p:cNvGraphicFramePr>
          <p:nvPr>
            <p:ph/>
          </p:nvPr>
        </p:nvGraphicFramePr>
        <p:xfrm>
          <a:off x="762000" y="1828800"/>
          <a:ext cx="7678738" cy="4776788"/>
        </p:xfrm>
        <a:graphic>
          <a:graphicData uri="http://schemas.openxmlformats.org/drawingml/2006/table">
            <a:tbl>
              <a:tblPr/>
              <a:tblGrid>
                <a:gridCol w="3840163"/>
                <a:gridCol w="3838575"/>
              </a:tblGrid>
              <a:tr h="8382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pt-PT" sz="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pt-PT" sz="2800" b="0" i="0" u="none" strike="noStrike" cap="none" normalizeH="0" baseline="0" smtClean="0">
                          <a:ln>
                            <a:noFill/>
                          </a:ln>
                          <a:solidFill>
                            <a:schemeClr val="tx1"/>
                          </a:solidFill>
                          <a:effectLst/>
                          <a:latin typeface="Arial" charset="0"/>
                        </a:rPr>
                        <a:t>África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pt-PT" sz="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pt-PT" sz="2800" b="0" i="0" u="none" strike="noStrike" cap="none" normalizeH="0" baseline="0" smtClean="0">
                          <a:ln>
                            <a:noFill/>
                          </a:ln>
                          <a:solidFill>
                            <a:schemeClr val="tx1"/>
                          </a:solidFill>
                          <a:effectLst/>
                          <a:latin typeface="Arial" charset="0"/>
                        </a:rPr>
                        <a:t>América Latina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5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pt-PT" sz="16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pt-PT" sz="1600" b="0" i="0" u="none" strike="noStrike" cap="none" normalizeH="0" baseline="0" smtClean="0">
                          <a:ln>
                            <a:noFill/>
                          </a:ln>
                          <a:solidFill>
                            <a:schemeClr val="tx1"/>
                          </a:solidFill>
                          <a:effectLst/>
                          <a:latin typeface="Arial" charset="0"/>
                        </a:rPr>
                        <a:t>Continente povoado: ampla população nativa antes da colonização e actualmente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pt-PT" sz="16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pt-PT" sz="1600" b="0" i="0" u="none" strike="noStrike" cap="none" normalizeH="0" baseline="0" smtClean="0">
                          <a:ln>
                            <a:noFill/>
                          </a:ln>
                          <a:solidFill>
                            <a:schemeClr val="tx1"/>
                          </a:solidFill>
                          <a:effectLst/>
                          <a:latin typeface="Arial" charset="0"/>
                        </a:rPr>
                        <a:t>Continente semi-deserto: população nómada escassa e civilizações sedentárias quase exterminadas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pt-PT" sz="16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pt-PT" sz="1600" b="0" i="0" u="none" strike="noStrike" cap="none" normalizeH="0" baseline="0" smtClean="0">
                          <a:ln>
                            <a:noFill/>
                          </a:ln>
                          <a:solidFill>
                            <a:schemeClr val="tx1"/>
                          </a:solidFill>
                          <a:effectLst/>
                          <a:latin typeface="Arial" charset="0"/>
                        </a:rPr>
                        <a:t>Vários países colonizadores:</a:t>
                      </a:r>
                    </a:p>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pt-PT" sz="1600" b="0" i="0" u="none" strike="noStrike" cap="none" normalizeH="0" baseline="0" smtClean="0">
                          <a:ln>
                            <a:noFill/>
                          </a:ln>
                          <a:solidFill>
                            <a:schemeClr val="tx1"/>
                          </a:solidFill>
                          <a:effectLst/>
                          <a:latin typeface="Arial" charset="0"/>
                        </a:rPr>
                        <a:t>varias línguas, culturas e religiões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pt-PT" sz="16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pt-PT" sz="1600" b="0" i="0" u="none" strike="noStrike" cap="none" normalizeH="0" baseline="0" smtClean="0">
                          <a:ln>
                            <a:noFill/>
                          </a:ln>
                          <a:solidFill>
                            <a:schemeClr val="tx1"/>
                          </a:solidFill>
                          <a:effectLst/>
                          <a:latin typeface="Arial" charset="0"/>
                        </a:rPr>
                        <a:t>Poucos países colonizadores:</a:t>
                      </a:r>
                    </a:p>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pt-PT" sz="1600" b="0" i="0" u="none" strike="noStrike" cap="none" normalizeH="0" baseline="0" smtClean="0">
                          <a:ln>
                            <a:noFill/>
                          </a:ln>
                          <a:solidFill>
                            <a:schemeClr val="tx1"/>
                          </a:solidFill>
                          <a:effectLst/>
                          <a:latin typeface="Arial" charset="0"/>
                        </a:rPr>
                        <a:t>homogeneidade linguística, cultural e religiosa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15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pt-PT" sz="16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pt-PT" sz="1600" b="0" i="0" u="none" strike="noStrike" cap="none" normalizeH="0" baseline="0" smtClean="0">
                          <a:ln>
                            <a:noFill/>
                          </a:ln>
                          <a:solidFill>
                            <a:schemeClr val="tx1"/>
                          </a:solidFill>
                          <a:effectLst/>
                          <a:latin typeface="Arial" charset="0"/>
                        </a:rPr>
                        <a:t>Independência tardia (meados do século XX), fronteiras arbitrárias definidas antes da independência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endParaRPr kumimoji="0" lang="pt-PT" sz="16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pt-PT" sz="1600" b="0" i="0" u="none" strike="noStrike" cap="none" normalizeH="0" baseline="0" smtClean="0">
                          <a:ln>
                            <a:noFill/>
                          </a:ln>
                          <a:solidFill>
                            <a:schemeClr val="tx1"/>
                          </a:solidFill>
                          <a:effectLst/>
                          <a:latin typeface="Arial" charset="0"/>
                        </a:rPr>
                        <a:t>Independência prematura (inícios do século XIX), fronteiras geográficas ou definidas após a independência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2338" name="Rectangle 2"/>
          <p:cNvSpPr>
            <a:spLocks noGrp="1" noChangeArrowheads="1"/>
          </p:cNvSpPr>
          <p:nvPr>
            <p:ph type="title" idx="4294967295"/>
          </p:nvPr>
        </p:nvSpPr>
        <p:spPr>
          <a:xfrm>
            <a:off x="683569" y="228600"/>
            <a:ext cx="8460432" cy="1219200"/>
          </a:xfrm>
        </p:spPr>
        <p:txBody>
          <a:bodyPr/>
          <a:lstStyle/>
          <a:p>
            <a:pPr algn="ctr" eaLnBrk="1" hangingPunct="1">
              <a:defRPr/>
            </a:pPr>
            <a:r>
              <a:rPr lang="pt-PT" sz="2800" b="1" dirty="0" smtClean="0">
                <a:effectLst>
                  <a:outerShdw blurRad="38100" dist="38100" dir="2700000" algn="tl">
                    <a:srgbClr val="C0C0C0"/>
                  </a:outerShdw>
                </a:effectLst>
              </a:rPr>
              <a:t>Contrastes históricos entre África e América Latina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533400" y="304800"/>
            <a:ext cx="3886200" cy="1143000"/>
          </a:xfrm>
          <a:prstGeom prst="rect">
            <a:avLst/>
          </a:prstGeom>
          <a:noFill/>
          <a:ln w="9525">
            <a:noFill/>
            <a:miter lim="800000"/>
            <a:headEnd/>
            <a:tailEnd/>
          </a:ln>
        </p:spPr>
        <p:txBody>
          <a:bodyPr anchor="ctr"/>
          <a:lstStyle/>
          <a:p>
            <a:pPr algn="ctr">
              <a:defRPr/>
            </a:pPr>
            <a:r>
              <a:rPr lang="en-US" sz="2800" b="1" dirty="0" err="1">
                <a:solidFill>
                  <a:schemeClr val="tx2"/>
                </a:solidFill>
                <a:effectLst>
                  <a:outerShdw blurRad="38100" dist="38100" dir="2700000" algn="tl">
                    <a:srgbClr val="C0C0C0"/>
                  </a:outerShdw>
                </a:effectLst>
              </a:rPr>
              <a:t>Geografia</a:t>
            </a:r>
            <a:r>
              <a:rPr lang="en-US" sz="2800" b="1" dirty="0">
                <a:solidFill>
                  <a:schemeClr val="tx2"/>
                </a:solidFill>
                <a:effectLst>
                  <a:outerShdw blurRad="38100" dist="38100" dir="2700000" algn="tl">
                    <a:srgbClr val="C0C0C0"/>
                  </a:outerShdw>
                </a:effectLst>
              </a:rPr>
              <a:t> </a:t>
            </a:r>
            <a:r>
              <a:rPr lang="en-US" sz="2800" b="1" dirty="0" err="1">
                <a:solidFill>
                  <a:schemeClr val="tx2"/>
                </a:solidFill>
                <a:effectLst>
                  <a:outerShdw blurRad="38100" dist="38100" dir="2700000" algn="tl">
                    <a:srgbClr val="C0C0C0"/>
                  </a:outerShdw>
                </a:effectLst>
              </a:rPr>
              <a:t>económica</a:t>
            </a:r>
            <a:r>
              <a:rPr lang="en-US" sz="2800" b="1" dirty="0">
                <a:solidFill>
                  <a:schemeClr val="tx2"/>
                </a:solidFill>
                <a:effectLst>
                  <a:outerShdw blurRad="38100" dist="38100" dir="2700000" algn="tl">
                    <a:srgbClr val="C0C0C0"/>
                  </a:outerShdw>
                </a:effectLst>
              </a:rPr>
              <a:t> </a:t>
            </a:r>
            <a:r>
              <a:rPr lang="en-US" sz="2800" b="1" dirty="0" err="1">
                <a:solidFill>
                  <a:schemeClr val="tx2"/>
                </a:solidFill>
                <a:effectLst>
                  <a:outerShdw blurRad="38100" dist="38100" dir="2700000" algn="tl">
                    <a:srgbClr val="C0C0C0"/>
                  </a:outerShdw>
                </a:effectLst>
              </a:rPr>
              <a:t>subregional</a:t>
            </a:r>
            <a:endParaRPr lang="en-US" sz="2800" b="1" dirty="0">
              <a:solidFill>
                <a:schemeClr val="tx2"/>
              </a:solidFill>
              <a:effectLst>
                <a:outerShdw blurRad="38100" dist="38100" dir="2700000" algn="tl">
                  <a:srgbClr val="C0C0C0"/>
                </a:outerShdw>
              </a:effectLst>
            </a:endParaRPr>
          </a:p>
        </p:txBody>
      </p:sp>
      <p:grpSp>
        <p:nvGrpSpPr>
          <p:cNvPr id="2" name="Group 3"/>
          <p:cNvGrpSpPr>
            <a:grpSpLocks/>
          </p:cNvGrpSpPr>
          <p:nvPr/>
        </p:nvGrpSpPr>
        <p:grpSpPr bwMode="auto">
          <a:xfrm>
            <a:off x="1219200" y="609600"/>
            <a:ext cx="7777163" cy="5943600"/>
            <a:chOff x="768" y="384"/>
            <a:chExt cx="4899" cy="3744"/>
          </a:xfrm>
        </p:grpSpPr>
        <p:pic>
          <p:nvPicPr>
            <p:cNvPr id="25604" name="Picture 4" descr="Americasmap"/>
            <p:cNvPicPr>
              <a:picLocks noChangeAspect="1" noChangeArrowheads="1"/>
            </p:cNvPicPr>
            <p:nvPr/>
          </p:nvPicPr>
          <p:blipFill>
            <a:blip r:embed="rId2" cstate="print"/>
            <a:srcRect/>
            <a:stretch>
              <a:fillRect/>
            </a:stretch>
          </p:blipFill>
          <p:spPr bwMode="auto">
            <a:xfrm>
              <a:off x="2976" y="384"/>
              <a:ext cx="2691" cy="3744"/>
            </a:xfrm>
            <a:prstGeom prst="rect">
              <a:avLst/>
            </a:prstGeom>
            <a:noFill/>
            <a:ln w="9525">
              <a:noFill/>
              <a:miter lim="800000"/>
              <a:headEnd/>
              <a:tailEnd/>
            </a:ln>
          </p:spPr>
        </p:pic>
        <p:sp>
          <p:nvSpPr>
            <p:cNvPr id="25605" name="Oval 5"/>
            <p:cNvSpPr>
              <a:spLocks noChangeArrowheads="1"/>
            </p:cNvSpPr>
            <p:nvPr/>
          </p:nvSpPr>
          <p:spPr bwMode="ltGray">
            <a:xfrm>
              <a:off x="3264" y="1776"/>
              <a:ext cx="1008" cy="960"/>
            </a:xfrm>
            <a:prstGeom prst="ellipse">
              <a:avLst/>
            </a:prstGeom>
            <a:noFill/>
            <a:ln w="38100" cap="rnd">
              <a:solidFill>
                <a:srgbClr val="CC0000"/>
              </a:solidFill>
              <a:round/>
              <a:headEnd type="none" w="sm" len="sm"/>
              <a:tailEnd type="none" w="sm" len="sm"/>
            </a:ln>
          </p:spPr>
          <p:txBody>
            <a:bodyPr wrap="none" anchor="ctr"/>
            <a:lstStyle/>
            <a:p>
              <a:endParaRPr lang="pt-PT"/>
            </a:p>
          </p:txBody>
        </p:sp>
        <p:sp>
          <p:nvSpPr>
            <p:cNvPr id="25606" name="Oval 6"/>
            <p:cNvSpPr>
              <a:spLocks noChangeArrowheads="1"/>
            </p:cNvSpPr>
            <p:nvPr/>
          </p:nvSpPr>
          <p:spPr bwMode="ltGray">
            <a:xfrm>
              <a:off x="3984" y="2208"/>
              <a:ext cx="1584" cy="1824"/>
            </a:xfrm>
            <a:prstGeom prst="ellipse">
              <a:avLst/>
            </a:prstGeom>
            <a:noFill/>
            <a:ln w="38100" cap="rnd">
              <a:solidFill>
                <a:srgbClr val="003300"/>
              </a:solidFill>
              <a:round/>
              <a:headEnd type="none" w="sm" len="sm"/>
              <a:tailEnd type="none" w="sm" len="sm"/>
            </a:ln>
          </p:spPr>
          <p:txBody>
            <a:bodyPr wrap="none" anchor="ctr"/>
            <a:lstStyle/>
            <a:p>
              <a:endParaRPr lang="pt-PT"/>
            </a:p>
          </p:txBody>
        </p:sp>
        <p:sp>
          <p:nvSpPr>
            <p:cNvPr id="25607" name="Oval 7"/>
            <p:cNvSpPr>
              <a:spLocks noChangeArrowheads="1"/>
            </p:cNvSpPr>
            <p:nvPr/>
          </p:nvSpPr>
          <p:spPr bwMode="ltGray">
            <a:xfrm>
              <a:off x="4128" y="1872"/>
              <a:ext cx="720" cy="384"/>
            </a:xfrm>
            <a:prstGeom prst="ellipse">
              <a:avLst/>
            </a:prstGeom>
            <a:noFill/>
            <a:ln w="38100" cap="rnd">
              <a:solidFill>
                <a:srgbClr val="000080"/>
              </a:solidFill>
              <a:round/>
              <a:headEnd type="none" w="sm" len="sm"/>
              <a:tailEnd type="none" w="sm" len="sm"/>
            </a:ln>
          </p:spPr>
          <p:txBody>
            <a:bodyPr wrap="none" anchor="ctr"/>
            <a:lstStyle/>
            <a:p>
              <a:endParaRPr lang="pt-PT"/>
            </a:p>
          </p:txBody>
        </p:sp>
        <p:grpSp>
          <p:nvGrpSpPr>
            <p:cNvPr id="3" name="Group 8"/>
            <p:cNvGrpSpPr>
              <a:grpSpLocks/>
            </p:cNvGrpSpPr>
            <p:nvPr/>
          </p:nvGrpSpPr>
          <p:grpSpPr bwMode="auto">
            <a:xfrm>
              <a:off x="768" y="1152"/>
              <a:ext cx="2160" cy="780"/>
              <a:chOff x="768" y="1152"/>
              <a:chExt cx="2160" cy="780"/>
            </a:xfrm>
          </p:grpSpPr>
          <p:sp>
            <p:nvSpPr>
              <p:cNvPr id="25615" name="Text Box 9"/>
              <p:cNvSpPr txBox="1">
                <a:spLocks noChangeArrowheads="1"/>
              </p:cNvSpPr>
              <p:nvPr/>
            </p:nvSpPr>
            <p:spPr bwMode="auto">
              <a:xfrm>
                <a:off x="768" y="1200"/>
                <a:ext cx="2112" cy="732"/>
              </a:xfrm>
              <a:prstGeom prst="rect">
                <a:avLst/>
              </a:prstGeom>
              <a:noFill/>
              <a:ln w="9525">
                <a:noFill/>
                <a:miter lim="800000"/>
                <a:headEnd/>
                <a:tailEnd/>
              </a:ln>
            </p:spPr>
            <p:txBody>
              <a:bodyPr>
                <a:spAutoFit/>
              </a:bodyPr>
              <a:lstStyle/>
              <a:p>
                <a:pPr marL="57150" eaLnBrk="0" hangingPunct="0">
                  <a:spcBef>
                    <a:spcPct val="50000"/>
                  </a:spcBef>
                  <a:buClr>
                    <a:srgbClr val="FF6600"/>
                  </a:buClr>
                  <a:buFont typeface="Monotype Sorts" pitchFamily="2" charset="2"/>
                  <a:buNone/>
                </a:pPr>
                <a:r>
                  <a:rPr lang="en-US" b="1"/>
                  <a:t>1.- Mexico and Central America</a:t>
                </a:r>
              </a:p>
              <a:p>
                <a:pPr marL="57150" eaLnBrk="0" hangingPunct="0">
                  <a:spcBef>
                    <a:spcPct val="45000"/>
                  </a:spcBef>
                  <a:buClr>
                    <a:srgbClr val="FF6600"/>
                  </a:buClr>
                  <a:buFont typeface="Monotype Sorts" pitchFamily="2" charset="2"/>
                  <a:buNone/>
                </a:pPr>
                <a:r>
                  <a:rPr lang="en-US" sz="1400" b="1"/>
                  <a:t>Growing share of manufactured exports</a:t>
                </a:r>
              </a:p>
            </p:txBody>
          </p:sp>
          <p:sp>
            <p:nvSpPr>
              <p:cNvPr id="25616" name="AutoShape 10"/>
              <p:cNvSpPr>
                <a:spLocks noChangeArrowheads="1"/>
              </p:cNvSpPr>
              <p:nvPr/>
            </p:nvSpPr>
            <p:spPr bwMode="ltGray">
              <a:xfrm>
                <a:off x="768" y="1152"/>
                <a:ext cx="2160" cy="720"/>
              </a:xfrm>
              <a:prstGeom prst="wedgeRectCallout">
                <a:avLst>
                  <a:gd name="adj1" fmla="val 66898"/>
                  <a:gd name="adj2" fmla="val 84444"/>
                </a:avLst>
              </a:prstGeom>
              <a:noFill/>
              <a:ln w="22225" cap="rnd">
                <a:solidFill>
                  <a:srgbClr val="CC0000"/>
                </a:solidFill>
                <a:miter lim="800000"/>
                <a:headEnd type="none" w="sm" len="sm"/>
                <a:tailEnd type="none" w="sm" len="sm"/>
              </a:ln>
            </p:spPr>
            <p:txBody>
              <a:bodyPr/>
              <a:lstStyle/>
              <a:p>
                <a:pPr algn="ctr"/>
                <a:endParaRPr lang="es-ES" sz="7200">
                  <a:solidFill>
                    <a:schemeClr val="folHlink"/>
                  </a:solidFill>
                </a:endParaRPr>
              </a:p>
            </p:txBody>
          </p:sp>
        </p:grpSp>
        <p:grpSp>
          <p:nvGrpSpPr>
            <p:cNvPr id="4" name="Group 11"/>
            <p:cNvGrpSpPr>
              <a:grpSpLocks/>
            </p:cNvGrpSpPr>
            <p:nvPr/>
          </p:nvGrpSpPr>
          <p:grpSpPr bwMode="auto">
            <a:xfrm>
              <a:off x="768" y="3360"/>
              <a:ext cx="2160" cy="720"/>
              <a:chOff x="816" y="3312"/>
              <a:chExt cx="2160" cy="720"/>
            </a:xfrm>
          </p:grpSpPr>
          <p:sp>
            <p:nvSpPr>
              <p:cNvPr id="25613" name="AutoShape 12"/>
              <p:cNvSpPr>
                <a:spLocks noChangeArrowheads="1"/>
              </p:cNvSpPr>
              <p:nvPr/>
            </p:nvSpPr>
            <p:spPr bwMode="ltGray">
              <a:xfrm>
                <a:off x="816" y="3312"/>
                <a:ext cx="2160" cy="720"/>
              </a:xfrm>
              <a:prstGeom prst="wedgeRectCallout">
                <a:avLst>
                  <a:gd name="adj1" fmla="val 96204"/>
                  <a:gd name="adj2" fmla="val -72778"/>
                </a:avLst>
              </a:prstGeom>
              <a:noFill/>
              <a:ln w="22225" cap="rnd">
                <a:solidFill>
                  <a:srgbClr val="003300"/>
                </a:solidFill>
                <a:miter lim="800000"/>
                <a:headEnd type="none" w="sm" len="sm"/>
                <a:tailEnd type="none" w="sm" len="sm"/>
              </a:ln>
            </p:spPr>
            <p:txBody>
              <a:bodyPr/>
              <a:lstStyle/>
              <a:p>
                <a:pPr algn="ctr"/>
                <a:endParaRPr lang="es-ES" sz="7200">
                  <a:solidFill>
                    <a:schemeClr val="folHlink"/>
                  </a:solidFill>
                </a:endParaRPr>
              </a:p>
            </p:txBody>
          </p:sp>
          <p:sp>
            <p:nvSpPr>
              <p:cNvPr id="25614" name="Text Box 13"/>
              <p:cNvSpPr txBox="1">
                <a:spLocks noChangeArrowheads="1"/>
              </p:cNvSpPr>
              <p:nvPr/>
            </p:nvSpPr>
            <p:spPr bwMode="auto">
              <a:xfrm>
                <a:off x="816" y="3408"/>
                <a:ext cx="2112" cy="559"/>
              </a:xfrm>
              <a:prstGeom prst="rect">
                <a:avLst/>
              </a:prstGeom>
              <a:noFill/>
              <a:ln w="9525">
                <a:noFill/>
                <a:miter lim="800000"/>
                <a:headEnd/>
                <a:tailEnd/>
              </a:ln>
            </p:spPr>
            <p:txBody>
              <a:bodyPr>
                <a:spAutoFit/>
              </a:bodyPr>
              <a:lstStyle/>
              <a:p>
                <a:pPr marL="57150" eaLnBrk="0" hangingPunct="0">
                  <a:spcBef>
                    <a:spcPct val="50000"/>
                  </a:spcBef>
                  <a:buClr>
                    <a:srgbClr val="FF6600"/>
                  </a:buClr>
                  <a:buFont typeface="Monotype Sorts" pitchFamily="2" charset="2"/>
                  <a:buNone/>
                </a:pPr>
                <a:r>
                  <a:rPr lang="en-US" b="1"/>
                  <a:t>2.- South America</a:t>
                </a:r>
              </a:p>
              <a:p>
                <a:pPr marL="57150" eaLnBrk="0" hangingPunct="0">
                  <a:spcBef>
                    <a:spcPct val="45000"/>
                  </a:spcBef>
                  <a:buClr>
                    <a:srgbClr val="FF6600"/>
                  </a:buClr>
                  <a:buFont typeface="Monotype Sorts" pitchFamily="2" charset="2"/>
                  <a:buNone/>
                </a:pPr>
                <a:r>
                  <a:rPr lang="en-US" sz="1400" b="1"/>
                  <a:t>Prevalence of resource-based goodies (agriculture and mining)</a:t>
                </a:r>
              </a:p>
            </p:txBody>
          </p:sp>
        </p:grpSp>
        <p:grpSp>
          <p:nvGrpSpPr>
            <p:cNvPr id="5" name="Group 14"/>
            <p:cNvGrpSpPr>
              <a:grpSpLocks/>
            </p:cNvGrpSpPr>
            <p:nvPr/>
          </p:nvGrpSpPr>
          <p:grpSpPr bwMode="auto">
            <a:xfrm>
              <a:off x="768" y="2256"/>
              <a:ext cx="2160" cy="720"/>
              <a:chOff x="816" y="2256"/>
              <a:chExt cx="2160" cy="720"/>
            </a:xfrm>
          </p:grpSpPr>
          <p:sp>
            <p:nvSpPr>
              <p:cNvPr id="25611" name="AutoShape 15"/>
              <p:cNvSpPr>
                <a:spLocks noChangeArrowheads="1"/>
              </p:cNvSpPr>
              <p:nvPr/>
            </p:nvSpPr>
            <p:spPr bwMode="ltGray">
              <a:xfrm>
                <a:off x="816" y="2256"/>
                <a:ext cx="2160" cy="720"/>
              </a:xfrm>
              <a:prstGeom prst="wedgeRectCallout">
                <a:avLst>
                  <a:gd name="adj1" fmla="val 112083"/>
                  <a:gd name="adj2" fmla="val -67778"/>
                </a:avLst>
              </a:prstGeom>
              <a:noFill/>
              <a:ln w="22225" cap="rnd">
                <a:solidFill>
                  <a:srgbClr val="000080"/>
                </a:solidFill>
                <a:miter lim="800000"/>
                <a:headEnd type="none" w="sm" len="sm"/>
                <a:tailEnd type="none" w="sm" len="sm"/>
              </a:ln>
            </p:spPr>
            <p:txBody>
              <a:bodyPr/>
              <a:lstStyle/>
              <a:p>
                <a:pPr algn="ctr"/>
                <a:endParaRPr lang="es-ES" sz="7200">
                  <a:solidFill>
                    <a:schemeClr val="folHlink"/>
                  </a:solidFill>
                </a:endParaRPr>
              </a:p>
            </p:txBody>
          </p:sp>
          <p:sp>
            <p:nvSpPr>
              <p:cNvPr id="25612" name="Text Box 16"/>
              <p:cNvSpPr txBox="1">
                <a:spLocks noChangeArrowheads="1"/>
              </p:cNvSpPr>
              <p:nvPr/>
            </p:nvSpPr>
            <p:spPr bwMode="auto">
              <a:xfrm>
                <a:off x="864" y="2304"/>
                <a:ext cx="2112" cy="512"/>
              </a:xfrm>
              <a:prstGeom prst="rect">
                <a:avLst/>
              </a:prstGeom>
              <a:noFill/>
              <a:ln w="9525">
                <a:noFill/>
                <a:miter lim="800000"/>
                <a:headEnd/>
                <a:tailEnd/>
              </a:ln>
            </p:spPr>
            <p:txBody>
              <a:bodyPr>
                <a:spAutoFit/>
              </a:bodyPr>
              <a:lstStyle/>
              <a:p>
                <a:pPr marL="57150" eaLnBrk="0" hangingPunct="0">
                  <a:spcBef>
                    <a:spcPct val="50000"/>
                  </a:spcBef>
                  <a:buClr>
                    <a:srgbClr val="FF6600"/>
                  </a:buClr>
                  <a:buFont typeface="Monotype Sorts" pitchFamily="2" charset="2"/>
                  <a:buNone/>
                </a:pPr>
                <a:r>
                  <a:rPr lang="en-US" b="1"/>
                  <a:t>3.- Caribbean countries</a:t>
                </a:r>
              </a:p>
              <a:p>
                <a:pPr marL="57150" eaLnBrk="0" hangingPunct="0">
                  <a:lnSpc>
                    <a:spcPct val="80000"/>
                  </a:lnSpc>
                  <a:spcBef>
                    <a:spcPct val="50000"/>
                  </a:spcBef>
                  <a:buClr>
                    <a:srgbClr val="FF6600"/>
                  </a:buClr>
                  <a:buFont typeface="Monotype Sorts" pitchFamily="2" charset="2"/>
                  <a:buNone/>
                </a:pPr>
                <a:r>
                  <a:rPr lang="en-US" sz="1400" b="1"/>
                  <a:t>Specialization based on services (tourism and finance)</a:t>
                </a:r>
              </a:p>
            </p:txBody>
          </p:sp>
        </p:gr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899592" y="188640"/>
            <a:ext cx="7158037" cy="792088"/>
          </a:xfrm>
        </p:spPr>
        <p:txBody>
          <a:bodyPr anchor="ctr"/>
          <a:lstStyle/>
          <a:p>
            <a:pPr algn="ctr" eaLnBrk="1" hangingPunct="1">
              <a:defRPr/>
            </a:pPr>
            <a:r>
              <a:rPr lang="pt-PT" sz="2800" b="1" dirty="0" smtClean="0">
                <a:effectLst>
                  <a:outerShdw blurRad="38100" dist="38100" dir="2700000" algn="tl">
                    <a:srgbClr val="C0C0C0"/>
                  </a:outerShdw>
                </a:effectLst>
              </a:rPr>
              <a:t>América Latina: evolução económica</a:t>
            </a:r>
            <a:r>
              <a:rPr lang="pt-PT" sz="3600" dirty="0" smtClean="0"/>
              <a:t> </a:t>
            </a:r>
          </a:p>
        </p:txBody>
      </p:sp>
      <p:graphicFrame>
        <p:nvGraphicFramePr>
          <p:cNvPr id="8" name="Chart 7"/>
          <p:cNvGraphicFramePr/>
          <p:nvPr>
            <p:extLst>
              <p:ext uri="{D42A27DB-BD31-4B8C-83A1-F6EECF244321}">
                <p14:modId xmlns:p14="http://schemas.microsoft.com/office/powerpoint/2010/main" xmlns="" val="2866295924"/>
              </p:ext>
            </p:extLst>
          </p:nvPr>
        </p:nvGraphicFramePr>
        <p:xfrm>
          <a:off x="395536" y="1628800"/>
          <a:ext cx="8424936" cy="50405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3113150198"/>
              </p:ext>
            </p:extLst>
          </p:nvPr>
        </p:nvGraphicFramePr>
        <p:xfrm>
          <a:off x="251520" y="908720"/>
          <a:ext cx="8640961" cy="914400"/>
        </p:xfrm>
        <a:graphic>
          <a:graphicData uri="http://schemas.openxmlformats.org/drawingml/2006/table">
            <a:tbl>
              <a:tblPr/>
              <a:tblGrid>
                <a:gridCol w="5044216"/>
                <a:gridCol w="1403607"/>
                <a:gridCol w="2193138"/>
              </a:tblGrid>
              <a:tr h="384043">
                <a:tc gridSpan="3">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b="0" i="0" u="none" strike="noStrike" dirty="0" smtClean="0">
                          <a:latin typeface="Arial"/>
                        </a:rPr>
                        <a:t>PIB nominal, </a:t>
                      </a:r>
                      <a:r>
                        <a:rPr lang="en-US" sz="2000" b="0" i="0" u="none" strike="noStrike" dirty="0">
                          <a:latin typeface="Arial"/>
                        </a:rPr>
                        <a:t>annual, </a:t>
                      </a:r>
                      <a:r>
                        <a:rPr lang="en-US" sz="2000" b="0" i="0" u="none" strike="noStrike" dirty="0" smtClean="0">
                          <a:latin typeface="Arial"/>
                        </a:rPr>
                        <a:t>1970-2010, </a:t>
                      </a:r>
                      <a:r>
                        <a:rPr lang="pt-PT" sz="2000" b="0" i="0" u="none" strike="noStrike" dirty="0" smtClean="0">
                          <a:latin typeface="Arial"/>
                        </a:rPr>
                        <a:t>UNCTAD, UNCTADstat</a:t>
                      </a:r>
                    </a:p>
                    <a:p>
                      <a:pPr algn="l" fontAlgn="b"/>
                      <a:endParaRPr lang="en-US" sz="2000" b="0" i="0" u="none" strike="noStrike" dirty="0">
                        <a:latin typeface="Arial"/>
                      </a:endParaRPr>
                    </a:p>
                  </a:txBody>
                  <a:tcPr marL="0" marR="0" marT="0" marB="0" anchor="b">
                    <a:lnL>
                      <a:noFill/>
                    </a:lnL>
                    <a:lnR>
                      <a:noFill/>
                    </a:lnR>
                    <a:lnT>
                      <a:noFill/>
                    </a:lnT>
                    <a:lnB>
                      <a:noFill/>
                    </a:lnB>
                  </a:tcPr>
                </a:tc>
                <a:tc hMerge="1">
                  <a:txBody>
                    <a:bodyPr/>
                    <a:lstStyle/>
                    <a:p>
                      <a:endParaRPr lang="pt-PT"/>
                    </a:p>
                  </a:txBody>
                  <a:tcPr/>
                </a:tc>
                <a:tc hMerge="1">
                  <a:txBody>
                    <a:bodyPr/>
                    <a:lstStyle/>
                    <a:p>
                      <a:endParaRPr lang="pt-PT"/>
                    </a:p>
                  </a:txBody>
                  <a:tcPr/>
                </a:tc>
              </a:tr>
              <a:tr h="192021">
                <a:tc>
                  <a:txBody>
                    <a:bodyPr/>
                    <a:lstStyle/>
                    <a:p>
                      <a:pPr algn="l" fontAlgn="b"/>
                      <a:endParaRPr lang="pt-PT" sz="2000" b="0" i="0" u="none" strike="noStrike" dirty="0">
                        <a:latin typeface="Arial"/>
                      </a:endParaRPr>
                    </a:p>
                  </a:txBody>
                  <a:tcPr marL="0" marR="0" marT="0" marB="0" anchor="b">
                    <a:lnL>
                      <a:noFill/>
                    </a:lnL>
                    <a:lnR>
                      <a:noFill/>
                    </a:lnR>
                    <a:lnT>
                      <a:noFill/>
                    </a:lnT>
                    <a:lnB>
                      <a:noFill/>
                    </a:lnB>
                  </a:tcPr>
                </a:tc>
                <a:tc>
                  <a:txBody>
                    <a:bodyPr/>
                    <a:lstStyle/>
                    <a:p>
                      <a:pPr algn="l" fontAlgn="b"/>
                      <a:endParaRPr lang="pt-PT" sz="1000" b="0" i="0" u="none" strike="noStrike">
                        <a:latin typeface="Arial"/>
                      </a:endParaRPr>
                    </a:p>
                  </a:txBody>
                  <a:tcPr marL="0" marR="0" marT="0" marB="0" anchor="b">
                    <a:lnL>
                      <a:noFill/>
                    </a:lnL>
                    <a:lnR>
                      <a:noFill/>
                    </a:lnR>
                    <a:lnT>
                      <a:noFill/>
                    </a:lnT>
                    <a:lnB>
                      <a:noFill/>
                    </a:lnB>
                  </a:tcPr>
                </a:tc>
                <a:tc>
                  <a:txBody>
                    <a:bodyPr/>
                    <a:lstStyle/>
                    <a:p>
                      <a:pPr algn="l" fontAlgn="b"/>
                      <a:endParaRPr lang="pt-PT" sz="1000" b="0" i="0" u="none" strike="noStrike" dirty="0">
                        <a:latin typeface="Arial"/>
                      </a:endParaRPr>
                    </a:p>
                  </a:txBody>
                  <a:tcPr marL="0" marR="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1600" y="1772816"/>
            <a:ext cx="7056784" cy="3240360"/>
          </a:xfrm>
        </p:spPr>
        <p:txBody>
          <a:bodyPr>
            <a:noAutofit/>
          </a:bodyPr>
          <a:lstStyle/>
          <a:p>
            <a:pPr algn="just"/>
            <a:r>
              <a:rPr lang="pt-PT" sz="3600" dirty="0" smtClean="0">
                <a:solidFill>
                  <a:srgbClr val="898989"/>
                </a:solidFill>
              </a:rPr>
              <a:t>Estos processos devem ser entendidos fundamentalmente em seus objetivos de alcançar melhorias em termos de bem estar social via maior crescimento económico</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xmlns="" val="1571130142"/>
              </p:ext>
            </p:extLst>
          </p:nvPr>
        </p:nvGraphicFramePr>
        <p:xfrm>
          <a:off x="539552" y="1556792"/>
          <a:ext cx="7920880" cy="47525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nvGraphicFramePr>
        <p:xfrm>
          <a:off x="755576" y="188640"/>
          <a:ext cx="6624736" cy="899914"/>
        </p:xfrm>
        <a:graphic>
          <a:graphicData uri="http://schemas.openxmlformats.org/drawingml/2006/table">
            <a:tbl>
              <a:tblPr/>
              <a:tblGrid>
                <a:gridCol w="5030814"/>
                <a:gridCol w="1593922"/>
              </a:tblGrid>
              <a:tr h="449957">
                <a:tc gridSpan="2">
                  <a:txBody>
                    <a:bodyPr/>
                    <a:lstStyle/>
                    <a:p>
                      <a:pPr algn="l" fontAlgn="b"/>
                      <a:r>
                        <a:rPr lang="pt-PT" sz="1800" b="0" i="0" u="none" strike="noStrike" dirty="0">
                          <a:latin typeface="Arial"/>
                        </a:rPr>
                        <a:t>Total population, annual, 1950-2050</a:t>
                      </a:r>
                    </a:p>
                  </a:txBody>
                  <a:tcPr marL="0" marR="0" marT="0" marB="0" anchor="b">
                    <a:lnL>
                      <a:noFill/>
                    </a:lnL>
                    <a:lnR>
                      <a:noFill/>
                    </a:lnR>
                    <a:lnT>
                      <a:noFill/>
                    </a:lnT>
                    <a:lnB>
                      <a:noFill/>
                    </a:lnB>
                  </a:tcPr>
                </a:tc>
                <a:tc hMerge="1">
                  <a:txBody>
                    <a:bodyPr/>
                    <a:lstStyle/>
                    <a:p>
                      <a:endParaRPr lang="pt-PT"/>
                    </a:p>
                  </a:txBody>
                  <a:tcPr/>
                </a:tc>
              </a:tr>
              <a:tr h="449957">
                <a:tc>
                  <a:txBody>
                    <a:bodyPr/>
                    <a:lstStyle/>
                    <a:p>
                      <a:pPr algn="l" fontAlgn="b"/>
                      <a:r>
                        <a:rPr lang="pt-PT" sz="1800" b="0" i="0" u="none" strike="noStrike" dirty="0">
                          <a:latin typeface="Arial"/>
                        </a:rPr>
                        <a:t>UNCTAD, UNCTADstat</a:t>
                      </a:r>
                    </a:p>
                  </a:txBody>
                  <a:tcPr marL="0" marR="0" marT="0" marB="0" anchor="b">
                    <a:lnL>
                      <a:noFill/>
                    </a:lnL>
                    <a:lnR>
                      <a:noFill/>
                    </a:lnR>
                    <a:lnT>
                      <a:noFill/>
                    </a:lnT>
                    <a:lnB>
                      <a:noFill/>
                    </a:lnB>
                  </a:tcPr>
                </a:tc>
                <a:tc>
                  <a:txBody>
                    <a:bodyPr/>
                    <a:lstStyle/>
                    <a:p>
                      <a:pPr algn="l" fontAlgn="b"/>
                      <a:endParaRPr lang="pt-PT" sz="1000" b="0" i="0" u="none" strike="noStrike" dirty="0">
                        <a:latin typeface="Arial"/>
                      </a:endParaRPr>
                    </a:p>
                  </a:txBody>
                  <a:tcPr marL="0" marR="0" marT="0" marB="0" anchor="b">
                    <a:lnL>
                      <a:noFill/>
                    </a:lnL>
                    <a:lnR>
                      <a:noFill/>
                    </a:lnR>
                    <a:lnT>
                      <a:noFill/>
                    </a:lnT>
                    <a:lnB>
                      <a:noFill/>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xmlns="" val="348481407"/>
              </p:ext>
            </p:extLst>
          </p:nvPr>
        </p:nvGraphicFramePr>
        <p:xfrm>
          <a:off x="1187624" y="1556792"/>
          <a:ext cx="7200800" cy="46839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3345917116"/>
              </p:ext>
            </p:extLst>
          </p:nvPr>
        </p:nvGraphicFramePr>
        <p:xfrm>
          <a:off x="1115617" y="404664"/>
          <a:ext cx="6192686" cy="864096"/>
        </p:xfrm>
        <a:graphic>
          <a:graphicData uri="http://schemas.openxmlformats.org/drawingml/2006/table">
            <a:tbl>
              <a:tblPr/>
              <a:tblGrid>
                <a:gridCol w="2533658"/>
                <a:gridCol w="914757"/>
                <a:gridCol w="914757"/>
                <a:gridCol w="914757"/>
                <a:gridCol w="914757"/>
              </a:tblGrid>
              <a:tr h="432048">
                <a:tc gridSpan="5">
                  <a:txBody>
                    <a:bodyPr/>
                    <a:lstStyle/>
                    <a:p>
                      <a:pPr algn="l" fontAlgn="b"/>
                      <a:r>
                        <a:rPr lang="en-US" sz="1600" b="0" i="0" u="none" strike="noStrike">
                          <a:latin typeface="Arial"/>
                        </a:rPr>
                        <a:t>Total labour force and agriculture labour force, annual, 1980-2020</a:t>
                      </a:r>
                    </a:p>
                  </a:txBody>
                  <a:tcPr marL="0" marR="0" marT="0"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432048">
                <a:tc>
                  <a:txBody>
                    <a:bodyPr/>
                    <a:lstStyle/>
                    <a:p>
                      <a:pPr algn="l" fontAlgn="b"/>
                      <a:r>
                        <a:rPr lang="pt-PT" sz="1600" b="0" i="0" u="none" strike="noStrike">
                          <a:latin typeface="Arial"/>
                        </a:rPr>
                        <a:t>UNCTAD, UNCTADstat</a:t>
                      </a:r>
                    </a:p>
                  </a:txBody>
                  <a:tcPr marL="0" marR="0" marT="0" marB="0" anchor="b">
                    <a:lnL>
                      <a:noFill/>
                    </a:lnL>
                    <a:lnR>
                      <a:noFill/>
                    </a:lnR>
                    <a:lnT>
                      <a:noFill/>
                    </a:lnT>
                    <a:lnB>
                      <a:noFill/>
                    </a:lnB>
                  </a:tcPr>
                </a:tc>
                <a:tc>
                  <a:txBody>
                    <a:bodyPr/>
                    <a:lstStyle/>
                    <a:p>
                      <a:pPr algn="l" fontAlgn="b"/>
                      <a:endParaRPr lang="pt-PT" sz="1600" b="0" i="0" u="none" strike="noStrike" dirty="0">
                        <a:latin typeface="Arial"/>
                      </a:endParaRPr>
                    </a:p>
                  </a:txBody>
                  <a:tcPr marL="0" marR="0" marT="0" marB="0" anchor="b">
                    <a:lnL>
                      <a:noFill/>
                    </a:lnL>
                    <a:lnR>
                      <a:noFill/>
                    </a:lnR>
                    <a:lnT>
                      <a:noFill/>
                    </a:lnT>
                    <a:lnB>
                      <a:noFill/>
                    </a:lnB>
                  </a:tcPr>
                </a:tc>
                <a:tc>
                  <a:txBody>
                    <a:bodyPr/>
                    <a:lstStyle/>
                    <a:p>
                      <a:pPr algn="l" fontAlgn="b"/>
                      <a:endParaRPr lang="pt-PT" sz="1000" b="0" i="0" u="none" strike="noStrike">
                        <a:latin typeface="Arial"/>
                      </a:endParaRPr>
                    </a:p>
                  </a:txBody>
                  <a:tcPr marL="0" marR="0" marT="0" marB="0" anchor="b">
                    <a:lnL>
                      <a:noFill/>
                    </a:lnL>
                    <a:lnR>
                      <a:noFill/>
                    </a:lnR>
                    <a:lnT>
                      <a:noFill/>
                    </a:lnT>
                    <a:lnB>
                      <a:noFill/>
                    </a:lnB>
                  </a:tcPr>
                </a:tc>
                <a:tc>
                  <a:txBody>
                    <a:bodyPr/>
                    <a:lstStyle/>
                    <a:p>
                      <a:pPr algn="l" fontAlgn="b"/>
                      <a:endParaRPr lang="pt-PT" sz="1000" b="0" i="0" u="none" strike="noStrike">
                        <a:latin typeface="Arial"/>
                      </a:endParaRPr>
                    </a:p>
                  </a:txBody>
                  <a:tcPr marL="0" marR="0" marT="0" marB="0" anchor="b">
                    <a:lnL>
                      <a:noFill/>
                    </a:lnL>
                    <a:lnR>
                      <a:noFill/>
                    </a:lnR>
                    <a:lnT>
                      <a:noFill/>
                    </a:lnT>
                    <a:lnB>
                      <a:noFill/>
                    </a:lnB>
                  </a:tcPr>
                </a:tc>
                <a:tc>
                  <a:txBody>
                    <a:bodyPr/>
                    <a:lstStyle/>
                    <a:p>
                      <a:pPr algn="l" fontAlgn="b"/>
                      <a:endParaRPr lang="pt-PT" sz="1000" b="0" i="0" u="none" strike="noStrike" dirty="0">
                        <a:latin typeface="Arial"/>
                      </a:endParaRPr>
                    </a:p>
                  </a:txBody>
                  <a:tcPr marL="0" marR="0" marT="0" marB="0" anchor="b">
                    <a:lnL>
                      <a:noFill/>
                    </a:lnL>
                    <a:lnR>
                      <a:noFill/>
                    </a:lnR>
                    <a:lnT>
                      <a:noFill/>
                    </a:lnT>
                    <a:lnB>
                      <a:noFill/>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539552" y="1052736"/>
          <a:ext cx="8136904" cy="51125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nvGraphicFramePr>
        <p:xfrm>
          <a:off x="971599" y="332656"/>
          <a:ext cx="7560842" cy="576064"/>
        </p:xfrm>
        <a:graphic>
          <a:graphicData uri="http://schemas.openxmlformats.org/drawingml/2006/table">
            <a:tbl>
              <a:tblPr/>
              <a:tblGrid>
                <a:gridCol w="4002798"/>
                <a:gridCol w="1779022"/>
                <a:gridCol w="1779022"/>
              </a:tblGrid>
              <a:tr h="288032">
                <a:tc gridSpan="3">
                  <a:txBody>
                    <a:bodyPr/>
                    <a:lstStyle/>
                    <a:p>
                      <a:pPr algn="l" fontAlgn="b"/>
                      <a:r>
                        <a:rPr lang="en-US" sz="1800" b="0" i="0" u="none" strike="noStrike">
                          <a:latin typeface="Arial"/>
                        </a:rPr>
                        <a:t>Merchandise trade balance, annual, 1948-2010</a:t>
                      </a:r>
                    </a:p>
                  </a:txBody>
                  <a:tcPr marL="0" marR="0" marT="0" marB="0" anchor="b">
                    <a:lnL>
                      <a:noFill/>
                    </a:lnL>
                    <a:lnR>
                      <a:noFill/>
                    </a:lnR>
                    <a:lnT>
                      <a:noFill/>
                    </a:lnT>
                    <a:lnB>
                      <a:noFill/>
                    </a:lnB>
                  </a:tcPr>
                </a:tc>
                <a:tc hMerge="1">
                  <a:txBody>
                    <a:bodyPr/>
                    <a:lstStyle/>
                    <a:p>
                      <a:endParaRPr lang="pt-PT"/>
                    </a:p>
                  </a:txBody>
                  <a:tcPr/>
                </a:tc>
                <a:tc hMerge="1">
                  <a:txBody>
                    <a:bodyPr/>
                    <a:lstStyle/>
                    <a:p>
                      <a:endParaRPr lang="pt-PT"/>
                    </a:p>
                  </a:txBody>
                  <a:tcPr/>
                </a:tc>
              </a:tr>
              <a:tr h="288032">
                <a:tc>
                  <a:txBody>
                    <a:bodyPr/>
                    <a:lstStyle/>
                    <a:p>
                      <a:pPr algn="l" fontAlgn="b"/>
                      <a:r>
                        <a:rPr lang="pt-PT" sz="1800" b="0" i="0" u="none" strike="noStrike" dirty="0">
                          <a:latin typeface="Arial"/>
                        </a:rPr>
                        <a:t>UNCTAD, UNCTADstat</a:t>
                      </a:r>
                    </a:p>
                  </a:txBody>
                  <a:tcPr marL="0" marR="0" marT="0" marB="0" anchor="b">
                    <a:lnL>
                      <a:noFill/>
                    </a:lnL>
                    <a:lnR>
                      <a:noFill/>
                    </a:lnR>
                    <a:lnT>
                      <a:noFill/>
                    </a:lnT>
                    <a:lnB>
                      <a:noFill/>
                    </a:lnB>
                  </a:tcPr>
                </a:tc>
                <a:tc>
                  <a:txBody>
                    <a:bodyPr/>
                    <a:lstStyle/>
                    <a:p>
                      <a:pPr algn="l" fontAlgn="b"/>
                      <a:endParaRPr lang="pt-PT" sz="1000" b="0" i="0" u="none" strike="noStrike">
                        <a:latin typeface="Arial"/>
                      </a:endParaRPr>
                    </a:p>
                  </a:txBody>
                  <a:tcPr marL="0" marR="0" marT="0" marB="0" anchor="b">
                    <a:lnL>
                      <a:noFill/>
                    </a:lnL>
                    <a:lnR>
                      <a:noFill/>
                    </a:lnR>
                    <a:lnT>
                      <a:noFill/>
                    </a:lnT>
                    <a:lnB>
                      <a:noFill/>
                    </a:lnB>
                  </a:tcPr>
                </a:tc>
                <a:tc>
                  <a:txBody>
                    <a:bodyPr/>
                    <a:lstStyle/>
                    <a:p>
                      <a:pPr algn="l" fontAlgn="b"/>
                      <a:endParaRPr lang="pt-PT" sz="1000" b="0" i="0" u="none" strike="noStrike" dirty="0">
                        <a:latin typeface="Arial"/>
                      </a:endParaRPr>
                    </a:p>
                  </a:txBody>
                  <a:tcPr marL="0" marR="0" marT="0" marB="0" anchor="b">
                    <a:lnL>
                      <a:noFill/>
                    </a:lnL>
                    <a:lnR>
                      <a:noFill/>
                    </a:lnR>
                    <a:lnT>
                      <a:noFill/>
                    </a:lnT>
                    <a:lnB>
                      <a:noFill/>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67544" y="836712"/>
          <a:ext cx="8136904" cy="53285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nvGraphicFramePr>
        <p:xfrm>
          <a:off x="611562" y="260648"/>
          <a:ext cx="7416821" cy="576064"/>
        </p:xfrm>
        <a:graphic>
          <a:graphicData uri="http://schemas.openxmlformats.org/drawingml/2006/table">
            <a:tbl>
              <a:tblPr/>
              <a:tblGrid>
                <a:gridCol w="3021669"/>
                <a:gridCol w="1098788"/>
                <a:gridCol w="1098788"/>
                <a:gridCol w="1098788"/>
                <a:gridCol w="1098788"/>
              </a:tblGrid>
              <a:tr h="288032">
                <a:tc gridSpan="5">
                  <a:txBody>
                    <a:bodyPr/>
                    <a:lstStyle/>
                    <a:p>
                      <a:pPr algn="l" fontAlgn="b"/>
                      <a:r>
                        <a:rPr lang="en-US" sz="1800" b="0" i="0" u="none" strike="noStrike">
                          <a:latin typeface="Arial"/>
                        </a:rPr>
                        <a:t>Inward and outward foreign direct investment flows, annual, 1970-2010</a:t>
                      </a:r>
                    </a:p>
                  </a:txBody>
                  <a:tcPr marL="0" marR="0" marT="0"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288032">
                <a:tc>
                  <a:txBody>
                    <a:bodyPr/>
                    <a:lstStyle/>
                    <a:p>
                      <a:pPr algn="l" fontAlgn="b"/>
                      <a:r>
                        <a:rPr lang="pt-PT" sz="1800" b="0" i="0" u="none" strike="noStrike" dirty="0">
                          <a:latin typeface="Arial"/>
                        </a:rPr>
                        <a:t>UNCTAD, UNCTADstat</a:t>
                      </a:r>
                    </a:p>
                  </a:txBody>
                  <a:tcPr marL="0" marR="0" marT="0" marB="0" anchor="b">
                    <a:lnL>
                      <a:noFill/>
                    </a:lnL>
                    <a:lnR>
                      <a:noFill/>
                    </a:lnR>
                    <a:lnT>
                      <a:noFill/>
                    </a:lnT>
                    <a:lnB>
                      <a:noFill/>
                    </a:lnB>
                  </a:tcPr>
                </a:tc>
                <a:tc>
                  <a:txBody>
                    <a:bodyPr/>
                    <a:lstStyle/>
                    <a:p>
                      <a:pPr algn="l" fontAlgn="b"/>
                      <a:endParaRPr lang="pt-PT" sz="1000" b="0" i="0" u="none" strike="noStrike">
                        <a:latin typeface="Arial"/>
                      </a:endParaRPr>
                    </a:p>
                  </a:txBody>
                  <a:tcPr marL="0" marR="0" marT="0" marB="0" anchor="b">
                    <a:lnL>
                      <a:noFill/>
                    </a:lnL>
                    <a:lnR>
                      <a:noFill/>
                    </a:lnR>
                    <a:lnT>
                      <a:noFill/>
                    </a:lnT>
                    <a:lnB>
                      <a:noFill/>
                    </a:lnB>
                  </a:tcPr>
                </a:tc>
                <a:tc>
                  <a:txBody>
                    <a:bodyPr/>
                    <a:lstStyle/>
                    <a:p>
                      <a:pPr algn="l" fontAlgn="b"/>
                      <a:endParaRPr lang="pt-PT" sz="1000" b="0" i="0" u="none" strike="noStrike">
                        <a:latin typeface="Arial"/>
                      </a:endParaRPr>
                    </a:p>
                  </a:txBody>
                  <a:tcPr marL="0" marR="0" marT="0" marB="0" anchor="b">
                    <a:lnL>
                      <a:noFill/>
                    </a:lnL>
                    <a:lnR>
                      <a:noFill/>
                    </a:lnR>
                    <a:lnT>
                      <a:noFill/>
                    </a:lnT>
                    <a:lnB>
                      <a:noFill/>
                    </a:lnB>
                  </a:tcPr>
                </a:tc>
                <a:tc>
                  <a:txBody>
                    <a:bodyPr/>
                    <a:lstStyle/>
                    <a:p>
                      <a:pPr algn="l" fontAlgn="b"/>
                      <a:endParaRPr lang="pt-PT" sz="1000" b="0" i="0" u="none" strike="noStrike">
                        <a:latin typeface="Arial"/>
                      </a:endParaRPr>
                    </a:p>
                  </a:txBody>
                  <a:tcPr marL="0" marR="0" marT="0" marB="0" anchor="b">
                    <a:lnL>
                      <a:noFill/>
                    </a:lnL>
                    <a:lnR>
                      <a:noFill/>
                    </a:lnR>
                    <a:lnT>
                      <a:noFill/>
                    </a:lnT>
                    <a:lnB>
                      <a:noFill/>
                    </a:lnB>
                  </a:tcPr>
                </a:tc>
                <a:tc>
                  <a:txBody>
                    <a:bodyPr/>
                    <a:lstStyle/>
                    <a:p>
                      <a:pPr algn="l" fontAlgn="b"/>
                      <a:endParaRPr lang="pt-PT" sz="1000" b="0" i="0" u="none" strike="noStrike" dirty="0">
                        <a:latin typeface="Arial"/>
                      </a:endParaRPr>
                    </a:p>
                  </a:txBody>
                  <a:tcPr marL="0" marR="0" marT="0" marB="0" anchor="b">
                    <a:lnL>
                      <a:noFill/>
                    </a:lnL>
                    <a:lnR>
                      <a:noFill/>
                    </a:lnR>
                    <a:lnT>
                      <a:noFill/>
                    </a:lnT>
                    <a:lnB>
                      <a:noFill/>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95536" y="1052736"/>
          <a:ext cx="8136904" cy="51125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nvGraphicFramePr>
        <p:xfrm>
          <a:off x="827585" y="476672"/>
          <a:ext cx="7560840" cy="720080"/>
        </p:xfrm>
        <a:graphic>
          <a:graphicData uri="http://schemas.openxmlformats.org/drawingml/2006/table">
            <a:tbl>
              <a:tblPr/>
              <a:tblGrid>
                <a:gridCol w="3689691"/>
                <a:gridCol w="1290383"/>
                <a:gridCol w="1290383"/>
                <a:gridCol w="1290383"/>
              </a:tblGrid>
              <a:tr h="360040">
                <a:tc gridSpan="4">
                  <a:txBody>
                    <a:bodyPr/>
                    <a:lstStyle/>
                    <a:p>
                      <a:pPr algn="l" fontAlgn="b"/>
                      <a:r>
                        <a:rPr lang="en-US" sz="1600" b="0" i="0" u="none" strike="noStrike" dirty="0">
                          <a:latin typeface="Arial"/>
                        </a:rPr>
                        <a:t>Balance of payments, current account net, annual, 1980-2010</a:t>
                      </a:r>
                    </a:p>
                  </a:txBody>
                  <a:tcPr marL="0" marR="0" marT="0"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endParaRPr lang="pt-PT"/>
                    </a:p>
                  </a:txBody>
                  <a:tcPr/>
                </a:tc>
              </a:tr>
              <a:tr h="360040">
                <a:tc>
                  <a:txBody>
                    <a:bodyPr/>
                    <a:lstStyle/>
                    <a:p>
                      <a:pPr algn="l" fontAlgn="b"/>
                      <a:r>
                        <a:rPr lang="pt-PT" sz="1600" b="0" i="0" u="none" strike="noStrike" dirty="0">
                          <a:latin typeface="Arial"/>
                        </a:rPr>
                        <a:t>UNCTAD, UNCTADstat</a:t>
                      </a:r>
                    </a:p>
                  </a:txBody>
                  <a:tcPr marL="0" marR="0" marT="0" marB="0" anchor="b">
                    <a:lnL>
                      <a:noFill/>
                    </a:lnL>
                    <a:lnR>
                      <a:noFill/>
                    </a:lnR>
                    <a:lnT>
                      <a:noFill/>
                    </a:lnT>
                    <a:lnB>
                      <a:noFill/>
                    </a:lnB>
                  </a:tcPr>
                </a:tc>
                <a:tc>
                  <a:txBody>
                    <a:bodyPr/>
                    <a:lstStyle/>
                    <a:p>
                      <a:pPr algn="l" fontAlgn="b"/>
                      <a:endParaRPr lang="pt-PT" sz="1000" b="0" i="0" u="none" strike="noStrike">
                        <a:latin typeface="Arial"/>
                      </a:endParaRPr>
                    </a:p>
                  </a:txBody>
                  <a:tcPr marL="0" marR="0" marT="0" marB="0" anchor="b">
                    <a:lnL>
                      <a:noFill/>
                    </a:lnL>
                    <a:lnR>
                      <a:noFill/>
                    </a:lnR>
                    <a:lnT>
                      <a:noFill/>
                    </a:lnT>
                    <a:lnB>
                      <a:noFill/>
                    </a:lnB>
                  </a:tcPr>
                </a:tc>
                <a:tc>
                  <a:txBody>
                    <a:bodyPr/>
                    <a:lstStyle/>
                    <a:p>
                      <a:pPr algn="l" fontAlgn="b"/>
                      <a:endParaRPr lang="pt-PT" sz="1000" b="0" i="0" u="none" strike="noStrike">
                        <a:latin typeface="Arial"/>
                      </a:endParaRPr>
                    </a:p>
                  </a:txBody>
                  <a:tcPr marL="0" marR="0" marT="0" marB="0" anchor="b">
                    <a:lnL>
                      <a:noFill/>
                    </a:lnL>
                    <a:lnR>
                      <a:noFill/>
                    </a:lnR>
                    <a:lnT>
                      <a:noFill/>
                    </a:lnT>
                    <a:lnB>
                      <a:noFill/>
                    </a:lnB>
                  </a:tcPr>
                </a:tc>
                <a:tc>
                  <a:txBody>
                    <a:bodyPr/>
                    <a:lstStyle/>
                    <a:p>
                      <a:pPr algn="l" fontAlgn="b"/>
                      <a:endParaRPr lang="pt-PT" sz="1000" b="0" i="0" u="none" strike="noStrike" dirty="0">
                        <a:latin typeface="Arial"/>
                      </a:endParaRPr>
                    </a:p>
                  </a:txBody>
                  <a:tcPr marL="0" marR="0" marT="0" marB="0" anchor="b">
                    <a:lnL>
                      <a:noFill/>
                    </a:lnL>
                    <a:lnR>
                      <a:noFill/>
                    </a:lnR>
                    <a:lnT>
                      <a:noFill/>
                    </a:lnT>
                    <a:lnB>
                      <a:noFill/>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539552" y="1124744"/>
          <a:ext cx="8136904" cy="5400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nvGraphicFramePr>
        <p:xfrm>
          <a:off x="1331640" y="332656"/>
          <a:ext cx="6768752" cy="485690"/>
        </p:xfrm>
        <a:graphic>
          <a:graphicData uri="http://schemas.openxmlformats.org/drawingml/2006/table">
            <a:tbl>
              <a:tblPr/>
              <a:tblGrid>
                <a:gridCol w="5631744"/>
                <a:gridCol w="1137008"/>
              </a:tblGrid>
              <a:tr h="272330">
                <a:tc gridSpan="2">
                  <a:txBody>
                    <a:bodyPr/>
                    <a:lstStyle/>
                    <a:p>
                      <a:pPr algn="l" fontAlgn="b"/>
                      <a:r>
                        <a:rPr lang="en-US" sz="1400" b="0" i="0" u="none" strike="noStrike" dirty="0">
                          <a:latin typeface="Arial"/>
                        </a:rPr>
                        <a:t>Free market commodity price indices, annual, 1960 - 2011</a:t>
                      </a:r>
                    </a:p>
                  </a:txBody>
                  <a:tcPr marL="0" marR="0" marT="0" marB="0" anchor="b">
                    <a:lnL>
                      <a:noFill/>
                    </a:lnL>
                    <a:lnR>
                      <a:noFill/>
                    </a:lnR>
                    <a:lnT>
                      <a:noFill/>
                    </a:lnT>
                    <a:lnB>
                      <a:noFill/>
                    </a:lnB>
                  </a:tcPr>
                </a:tc>
                <a:tc hMerge="1">
                  <a:txBody>
                    <a:bodyPr/>
                    <a:lstStyle/>
                    <a:p>
                      <a:endParaRPr lang="pt-PT"/>
                    </a:p>
                  </a:txBody>
                  <a:tcPr/>
                </a:tc>
              </a:tr>
              <a:tr h="0">
                <a:tc>
                  <a:txBody>
                    <a:bodyPr/>
                    <a:lstStyle/>
                    <a:p>
                      <a:pPr algn="l" fontAlgn="b"/>
                      <a:r>
                        <a:rPr lang="pt-PT" sz="1400" b="0" i="0" u="none" strike="noStrike">
                          <a:latin typeface="Arial"/>
                        </a:rPr>
                        <a:t>UNCTAD, UNCTADstat</a:t>
                      </a:r>
                    </a:p>
                  </a:txBody>
                  <a:tcPr marL="0" marR="0" marT="0" marB="0" anchor="b">
                    <a:lnL>
                      <a:noFill/>
                    </a:lnL>
                    <a:lnR>
                      <a:noFill/>
                    </a:lnR>
                    <a:lnT>
                      <a:noFill/>
                    </a:lnT>
                    <a:lnB>
                      <a:noFill/>
                    </a:lnB>
                  </a:tcPr>
                </a:tc>
                <a:tc>
                  <a:txBody>
                    <a:bodyPr/>
                    <a:lstStyle/>
                    <a:p>
                      <a:pPr algn="l" fontAlgn="b"/>
                      <a:endParaRPr lang="pt-PT" sz="1400" b="0" i="0" u="none" strike="noStrike" dirty="0">
                        <a:latin typeface="Arial"/>
                      </a:endParaRPr>
                    </a:p>
                  </a:txBody>
                  <a:tcPr marL="0" marR="0" marT="0" marB="0" anchor="b">
                    <a:lnL>
                      <a:noFill/>
                    </a:lnL>
                    <a:lnR>
                      <a:noFill/>
                    </a:lnR>
                    <a:lnT>
                      <a:noFill/>
                    </a:lnT>
                    <a:lnB>
                      <a:noFill/>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15000"/>
              </a:lnSpc>
              <a:spcBef>
                <a:spcPct val="20000"/>
              </a:spcBef>
              <a:spcAft>
                <a:spcPts val="0"/>
              </a:spcAft>
              <a:buClrTx/>
              <a:buSzTx/>
              <a:tabLst/>
              <a:defRPr/>
            </a:pPr>
            <a:endParaRPr kumimoji="0" lang="pt-PT" sz="2400" b="0" i="0" u="none" strike="noStrike" kern="1200" cap="none" spc="0" normalizeH="0" baseline="0" noProof="0" dirty="0" smtClean="0">
              <a:ln>
                <a:noFill/>
              </a:ln>
              <a:solidFill>
                <a:schemeClr val="tx1"/>
              </a:solidFill>
              <a:effectLst/>
              <a:uLnTx/>
              <a:uFillTx/>
              <a:latin typeface="Berlin Sans FB"/>
              <a:ea typeface="Calibri"/>
              <a:cs typeface="Times New Roman"/>
            </a:endParaRPr>
          </a:p>
          <a:p>
            <a:pPr marL="342900" marR="0" lvl="0" indent="-342900" algn="just" defTabSz="914400" rtl="0" eaLnBrk="1" fontAlgn="auto" latinLnBrk="0" hangingPunct="1">
              <a:lnSpc>
                <a:spcPct val="115000"/>
              </a:lnSpc>
              <a:spcBef>
                <a:spcPct val="20000"/>
              </a:spcBef>
              <a:spcAft>
                <a:spcPts val="0"/>
              </a:spcAft>
              <a:buClrTx/>
              <a:buSzTx/>
              <a:buFont typeface="Arial" pitchFamily="34" charset="0"/>
              <a:buChar char="•"/>
              <a:tabLst/>
              <a:defRPr/>
            </a:pPr>
            <a:r>
              <a:rPr kumimoji="0" lang="pt-PT" sz="3600" b="0" i="0" u="none" strike="noStrike" kern="1200" cap="none" spc="0" normalizeH="0" baseline="0" noProof="0" dirty="0" smtClean="0">
                <a:ln>
                  <a:noFill/>
                </a:ln>
                <a:solidFill>
                  <a:schemeClr val="tx1"/>
                </a:solidFill>
                <a:effectLst/>
                <a:uLnTx/>
                <a:uFillTx/>
                <a:latin typeface="Berlin Sans FB"/>
                <a:ea typeface="Calibri"/>
                <a:cs typeface="Times New Roman"/>
              </a:rPr>
              <a:t>A América Latina já experimentou várias tentativas de integração, em diferentes regiões e épocas</a:t>
            </a:r>
            <a:r>
              <a:rPr kumimoji="0" lang="pt-PT" sz="3200" b="0" i="0" u="none" strike="noStrike" kern="1200" cap="none" spc="0" normalizeH="0" baseline="0" noProof="0" dirty="0" smtClean="0">
                <a:ln>
                  <a:noFill/>
                </a:ln>
                <a:solidFill>
                  <a:schemeClr val="tx1"/>
                </a:solidFill>
                <a:effectLst/>
                <a:uLnTx/>
                <a:uFillTx/>
                <a:latin typeface="Berlin Sans FB"/>
                <a:ea typeface="Calibri"/>
                <a:cs typeface="Times New Roman"/>
              </a:rPr>
              <a:t>. </a:t>
            </a:r>
          </a:p>
          <a:p>
            <a:pPr marL="342900" marR="0" lvl="0" indent="-342900" algn="just" defTabSz="914400" rtl="0" eaLnBrk="1" fontAlgn="auto" latinLnBrk="0" hangingPunct="1">
              <a:lnSpc>
                <a:spcPct val="115000"/>
              </a:lnSpc>
              <a:spcBef>
                <a:spcPct val="20000"/>
              </a:spcBef>
              <a:spcAft>
                <a:spcPts val="0"/>
              </a:spcAft>
              <a:buClrTx/>
              <a:buSzTx/>
              <a:buFont typeface="Arial" pitchFamily="34" charset="0"/>
              <a:buChar char="•"/>
              <a:tabLst/>
              <a:defRPr/>
            </a:pPr>
            <a:endParaRPr kumimoji="0" lang="pt-PT" sz="2400" b="0" i="0" u="none" strike="noStrike" kern="1200" cap="none" spc="0" normalizeH="0" baseline="0" noProof="0" dirty="0" smtClean="0">
              <a:ln>
                <a:noFill/>
              </a:ln>
              <a:solidFill>
                <a:schemeClr val="tx1"/>
              </a:solidFill>
              <a:effectLst/>
              <a:uLnTx/>
              <a:uFillTx/>
              <a:latin typeface="Berlin Sans FB"/>
              <a:ea typeface="Calibri"/>
              <a:cs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0" y="0"/>
            <a:ext cx="9144000" cy="6913563"/>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3" name="Picture 5"/>
          <p:cNvPicPr>
            <a:picLocks noChangeAspect="1" noChangeArrowheads="1"/>
          </p:cNvPicPr>
          <p:nvPr/>
        </p:nvPicPr>
        <p:blipFill>
          <a:blip r:embed="rId2" cstate="print"/>
          <a:srcRect/>
          <a:stretch>
            <a:fillRect/>
          </a:stretch>
        </p:blipFill>
        <p:spPr bwMode="auto">
          <a:xfrm>
            <a:off x="971600" y="1124744"/>
            <a:ext cx="7172325" cy="5353050"/>
          </a:xfrm>
          <a:prstGeom prst="rect">
            <a:avLst/>
          </a:prstGeom>
          <a:noFill/>
          <a:ln w="9525">
            <a:noFill/>
            <a:miter lim="800000"/>
            <a:headEnd/>
            <a:tailEnd/>
          </a:ln>
        </p:spPr>
      </p:pic>
      <p:sp>
        <p:nvSpPr>
          <p:cNvPr id="8" name="Title 7"/>
          <p:cNvSpPr>
            <a:spLocks noGrp="1"/>
          </p:cNvSpPr>
          <p:nvPr>
            <p:ph type="title"/>
          </p:nvPr>
        </p:nvSpPr>
        <p:spPr>
          <a:xfrm>
            <a:off x="467544" y="0"/>
            <a:ext cx="8229600" cy="1143000"/>
          </a:xfrm>
        </p:spPr>
        <p:txBody>
          <a:bodyPr>
            <a:normAutofit/>
          </a:bodyPr>
          <a:lstStyle/>
          <a:p>
            <a:r>
              <a:rPr lang="pt-PT" dirty="0" smtClean="0"/>
              <a:t>Objetivos originais da integração</a:t>
            </a:r>
            <a:endParaRPr lang="pt-PT"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44824"/>
            <a:ext cx="8229600" cy="1143000"/>
          </a:xfrm>
        </p:spPr>
        <p:txBody>
          <a:bodyPr>
            <a:normAutofit fontScale="90000"/>
          </a:bodyPr>
          <a:lstStyle/>
          <a:p>
            <a:r>
              <a:rPr lang="pt-PT" dirty="0" smtClean="0"/>
              <a:t>Porque a integração não avanza ?</a:t>
            </a:r>
            <a:br>
              <a:rPr lang="pt-PT" dirty="0" smtClean="0"/>
            </a:br>
            <a:r>
              <a:rPr lang="pt-PT" dirty="0" smtClean="0"/>
              <a:t/>
            </a:r>
            <a:br>
              <a:rPr lang="pt-PT" dirty="0" smtClean="0"/>
            </a:br>
            <a:r>
              <a:rPr lang="pt-PT" dirty="0" smtClean="0"/>
              <a:t>Os dados da economia real</a:t>
            </a:r>
            <a:endParaRPr lang="pt-P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1124744"/>
            <a:ext cx="7560840" cy="3744416"/>
          </a:xfrm>
        </p:spPr>
        <p:txBody>
          <a:bodyPr>
            <a:normAutofit/>
          </a:bodyPr>
          <a:lstStyle/>
          <a:p>
            <a:pPr algn="just"/>
            <a:r>
              <a:rPr lang="pt-PT" sz="4400" dirty="0" smtClean="0">
                <a:solidFill>
                  <a:srgbClr val="898989"/>
                </a:solidFill>
              </a:rPr>
              <a:t>A teoria económica liberal, advogando os benefícios do livre comércio, entende a integração regional como uma estratégia proteccionista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704175248"/>
              </p:ext>
            </p:extLst>
          </p:nvPr>
        </p:nvGraphicFramePr>
        <p:xfrm>
          <a:off x="323528" y="188643"/>
          <a:ext cx="8496942" cy="6121569"/>
        </p:xfrm>
        <a:graphic>
          <a:graphicData uri="http://schemas.openxmlformats.org/drawingml/2006/table">
            <a:tbl>
              <a:tblPr>
                <a:tableStyleId>{5C22544A-7EE6-4342-B048-85BDC9FD1C3A}</a:tableStyleId>
              </a:tblPr>
              <a:tblGrid>
                <a:gridCol w="1517023"/>
                <a:gridCol w="1147273"/>
                <a:gridCol w="1461791"/>
                <a:gridCol w="874171"/>
                <a:gridCol w="874171"/>
                <a:gridCol w="874171"/>
                <a:gridCol w="874171"/>
                <a:gridCol w="874171"/>
              </a:tblGrid>
              <a:tr h="861443">
                <a:tc gridSpan="8">
                  <a:txBody>
                    <a:bodyPr/>
                    <a:lstStyle/>
                    <a:p>
                      <a:pPr algn="l" fontAlgn="b"/>
                      <a:r>
                        <a:rPr lang="en-US" sz="1800" u="none" strike="noStrike" dirty="0">
                          <a:effectLst/>
                        </a:rPr>
                        <a:t>Intra- and inter-regional merchandise trade, 2010</a:t>
                      </a:r>
                      <a:endParaRPr lang="en-US" sz="1800" b="0" i="0" u="none" strike="noStrike" dirty="0">
                        <a:effectLst/>
                        <a:latin typeface="Times New Roman"/>
                      </a:endParaRPr>
                    </a:p>
                    <a:p>
                      <a:pPr algn="l" fontAlgn="b"/>
                      <a:r>
                        <a:rPr lang="pt-PT" sz="1800" u="none" strike="noStrike" dirty="0">
                          <a:effectLst/>
                        </a:rPr>
                        <a:t>(Billion dollars and percentage)</a:t>
                      </a:r>
                      <a:endParaRPr lang="pt-PT" sz="1800" b="0" i="0" u="none" strike="noStrike" dirty="0">
                        <a:effectLst/>
                        <a:latin typeface="Times New Roman"/>
                      </a:endParaRPr>
                    </a:p>
                  </a:txBody>
                  <a:tcPr marL="7272" marR="7272" marT="7272" marB="0"/>
                </a:tc>
                <a:tc hMerge="1">
                  <a:txBody>
                    <a:bodyPr/>
                    <a:lstStyle/>
                    <a:p>
                      <a:endParaRPr lang="pt-PT"/>
                    </a:p>
                  </a:txBody>
                  <a:tcPr/>
                </a:tc>
                <a:tc hMerge="1">
                  <a:txBody>
                    <a:bodyPr/>
                    <a:lstStyle/>
                    <a:p>
                      <a:pPr algn="l" fontAlgn="b"/>
                      <a:endParaRPr lang="pt-PT" sz="1800" b="0" i="0" u="none" strike="noStrike" dirty="0">
                        <a:effectLst/>
                        <a:latin typeface="Times New Roman"/>
                      </a:endParaRPr>
                    </a:p>
                  </a:txBody>
                  <a:tcPr marL="7272" marR="7272" marT="7272" marB="0" anchor="b"/>
                </a:tc>
                <a:tc hMerge="1">
                  <a:txBody>
                    <a:bodyPr/>
                    <a:lstStyle/>
                    <a:p>
                      <a:pPr algn="l" fontAlgn="b"/>
                      <a:endParaRPr lang="pt-PT" sz="1800" b="0" i="0" u="none" strike="noStrike">
                        <a:effectLst/>
                        <a:latin typeface="Times New Roman"/>
                      </a:endParaRPr>
                    </a:p>
                  </a:txBody>
                  <a:tcPr marL="7272" marR="7272" marT="7272" marB="0" anchor="b"/>
                </a:tc>
                <a:tc hMerge="1">
                  <a:txBody>
                    <a:bodyPr/>
                    <a:lstStyle/>
                    <a:p>
                      <a:pPr algn="l" fontAlgn="b"/>
                      <a:endParaRPr lang="pt-PT" sz="1800" b="0" i="0" u="none" strike="noStrike">
                        <a:effectLst/>
                        <a:latin typeface="Times New Roman"/>
                      </a:endParaRPr>
                    </a:p>
                  </a:txBody>
                  <a:tcPr marL="7272" marR="7272" marT="7272" marB="0" anchor="b"/>
                </a:tc>
                <a:tc hMerge="1">
                  <a:txBody>
                    <a:bodyPr/>
                    <a:lstStyle/>
                    <a:p>
                      <a:pPr algn="l" fontAlgn="b"/>
                      <a:endParaRPr lang="pt-PT" sz="1800" b="0" i="0" u="none" strike="noStrike">
                        <a:effectLst/>
                        <a:latin typeface="Times New Roman"/>
                      </a:endParaRPr>
                    </a:p>
                  </a:txBody>
                  <a:tcPr marL="7272" marR="7272" marT="7272" marB="0" anchor="b"/>
                </a:tc>
                <a:tc hMerge="1">
                  <a:txBody>
                    <a:bodyPr/>
                    <a:lstStyle/>
                    <a:p>
                      <a:pPr algn="l" fontAlgn="b"/>
                      <a:endParaRPr lang="pt-PT" sz="1800" b="0" i="0" u="none" strike="noStrike">
                        <a:effectLst/>
                        <a:latin typeface="Times New Roman"/>
                      </a:endParaRPr>
                    </a:p>
                  </a:txBody>
                  <a:tcPr marL="7272" marR="7272" marT="7272" marB="0" anchor="b"/>
                </a:tc>
                <a:tc hMerge="1">
                  <a:txBody>
                    <a:bodyPr/>
                    <a:lstStyle/>
                    <a:p>
                      <a:pPr algn="l" fontAlgn="b"/>
                      <a:endParaRPr lang="pt-PT" sz="1800" b="0" i="0" u="none" strike="noStrike">
                        <a:effectLst/>
                        <a:latin typeface="Times New Roman"/>
                      </a:endParaRPr>
                    </a:p>
                  </a:txBody>
                  <a:tcPr marL="7272" marR="7272" marT="7272" marB="0" anchor="b"/>
                </a:tc>
              </a:tr>
              <a:tr h="506706">
                <a:tc>
                  <a:txBody>
                    <a:bodyPr/>
                    <a:lstStyle/>
                    <a:p>
                      <a:pPr algn="l" fontAlgn="b"/>
                      <a:r>
                        <a:rPr lang="pt-PT" sz="1800" u="none" strike="noStrike" dirty="0">
                          <a:effectLst/>
                        </a:rPr>
                        <a:t> </a:t>
                      </a:r>
                      <a:endParaRPr lang="pt-PT" sz="1800" b="0" i="0" u="none" strike="noStrike" dirty="0">
                        <a:effectLst/>
                        <a:latin typeface="Times New Roman"/>
                      </a:endParaRPr>
                    </a:p>
                  </a:txBody>
                  <a:tcPr marL="7272" marR="7272" marT="7272" marB="0"/>
                </a:tc>
                <a:tc>
                  <a:txBody>
                    <a:bodyPr/>
                    <a:lstStyle/>
                    <a:p>
                      <a:pPr algn="ctr" fontAlgn="b"/>
                      <a:r>
                        <a:rPr lang="pt-PT" sz="1800" u="none" strike="noStrike" dirty="0">
                          <a:effectLst/>
                        </a:rPr>
                        <a:t>              Destination</a:t>
                      </a:r>
                      <a:endParaRPr lang="pt-PT" sz="1800" b="0" i="0" u="none" strike="noStrike" dirty="0">
                        <a:effectLst/>
                        <a:latin typeface="Times New Roman"/>
                      </a:endParaRPr>
                    </a:p>
                  </a:txBody>
                  <a:tcPr marL="7272" marR="7272" marT="7272" marB="0"/>
                </a:tc>
                <a:tc>
                  <a:txBody>
                    <a:bodyPr/>
                    <a:lstStyle/>
                    <a:p>
                      <a:pPr algn="ctr" fontAlgn="b"/>
                      <a:r>
                        <a:rPr lang="pt-PT" sz="1800" u="none" strike="noStrike" dirty="0">
                          <a:effectLst/>
                        </a:rPr>
                        <a:t> </a:t>
                      </a:r>
                      <a:endParaRPr lang="pt-PT" sz="1800" b="0" i="0" u="none" strike="noStrike" dirty="0">
                        <a:effectLst/>
                        <a:latin typeface="Times New Roman"/>
                      </a:endParaRPr>
                    </a:p>
                  </a:txBody>
                  <a:tcPr marL="7272" marR="7272" marT="7272" marB="0"/>
                </a:tc>
                <a:tc>
                  <a:txBody>
                    <a:bodyPr/>
                    <a:lstStyle/>
                    <a:p>
                      <a:pPr algn="ctr" fontAlgn="b"/>
                      <a:r>
                        <a:rPr lang="pt-PT" sz="1800" u="none" strike="noStrike" dirty="0">
                          <a:effectLst/>
                        </a:rPr>
                        <a:t> </a:t>
                      </a:r>
                      <a:endParaRPr lang="pt-PT" sz="1800" b="0" i="0" u="none" strike="noStrike" dirty="0">
                        <a:effectLst/>
                        <a:latin typeface="Times New Roman"/>
                      </a:endParaRPr>
                    </a:p>
                  </a:txBody>
                  <a:tcPr marL="7272" marR="7272" marT="7272" marB="0"/>
                </a:tc>
                <a:tc>
                  <a:txBody>
                    <a:bodyPr/>
                    <a:lstStyle/>
                    <a:p>
                      <a:pPr algn="ctr" fontAlgn="b"/>
                      <a:r>
                        <a:rPr lang="pt-PT" sz="1800" u="none" strike="noStrike" dirty="0">
                          <a:effectLst/>
                        </a:rPr>
                        <a:t> </a:t>
                      </a:r>
                      <a:endParaRPr lang="pt-PT" sz="1800" b="0" i="0" u="none" strike="noStrike" dirty="0">
                        <a:effectLst/>
                        <a:latin typeface="Times New Roman"/>
                      </a:endParaRPr>
                    </a:p>
                  </a:txBody>
                  <a:tcPr marL="7272" marR="7272" marT="7272" marB="0"/>
                </a:tc>
                <a:tc>
                  <a:txBody>
                    <a:bodyPr/>
                    <a:lstStyle/>
                    <a:p>
                      <a:pPr algn="ctr" fontAlgn="b"/>
                      <a:r>
                        <a:rPr lang="pt-PT" sz="1800" u="none" strike="noStrike" dirty="0">
                          <a:effectLst/>
                        </a:rPr>
                        <a:t> </a:t>
                      </a:r>
                      <a:endParaRPr lang="pt-PT" sz="1800" b="0" i="0" u="none" strike="noStrike" dirty="0">
                        <a:effectLst/>
                        <a:latin typeface="Times New Roman"/>
                      </a:endParaRPr>
                    </a:p>
                  </a:txBody>
                  <a:tcPr marL="7272" marR="7272" marT="7272" marB="0"/>
                </a:tc>
                <a:tc>
                  <a:txBody>
                    <a:bodyPr/>
                    <a:lstStyle/>
                    <a:p>
                      <a:pPr algn="ctr" fontAlgn="b"/>
                      <a:r>
                        <a:rPr lang="pt-PT" sz="1800" u="none" strike="noStrike" dirty="0">
                          <a:effectLst/>
                        </a:rPr>
                        <a:t> </a:t>
                      </a:r>
                      <a:endParaRPr lang="pt-PT" sz="1800" b="0" i="0" u="none" strike="noStrike" dirty="0">
                        <a:effectLst/>
                        <a:latin typeface="Times New Roman"/>
                      </a:endParaRPr>
                    </a:p>
                  </a:txBody>
                  <a:tcPr marL="7272" marR="7272" marT="7272" marB="0"/>
                </a:tc>
                <a:tc>
                  <a:txBody>
                    <a:bodyPr/>
                    <a:lstStyle/>
                    <a:p>
                      <a:pPr algn="ctr" fontAlgn="b"/>
                      <a:r>
                        <a:rPr lang="pt-PT" sz="1800" u="none" strike="noStrike" dirty="0">
                          <a:effectLst/>
                        </a:rPr>
                        <a:t> </a:t>
                      </a:r>
                      <a:endParaRPr lang="pt-PT" sz="1800" b="0" i="0" u="none" strike="noStrike" dirty="0">
                        <a:effectLst/>
                        <a:latin typeface="Times New Roman"/>
                      </a:endParaRPr>
                    </a:p>
                  </a:txBody>
                  <a:tcPr marL="7272" marR="7272" marT="7272" marB="0"/>
                </a:tc>
              </a:tr>
              <a:tr h="902928">
                <a:tc>
                  <a:txBody>
                    <a:bodyPr/>
                    <a:lstStyle/>
                    <a:p>
                      <a:pPr algn="l" fontAlgn="b"/>
                      <a:r>
                        <a:rPr lang="pt-PT" sz="1800" u="none" strike="noStrike" dirty="0">
                          <a:effectLst/>
                        </a:rPr>
                        <a:t>Origin</a:t>
                      </a:r>
                      <a:endParaRPr lang="pt-PT" sz="1800" b="0" i="0" u="none" strike="noStrike" dirty="0">
                        <a:effectLst/>
                        <a:latin typeface="Times New Roman"/>
                      </a:endParaRPr>
                    </a:p>
                  </a:txBody>
                  <a:tcPr marL="7272" marR="7272" marT="7272" marB="0">
                    <a:solidFill>
                      <a:schemeClr val="bg1">
                        <a:lumMod val="75000"/>
                      </a:schemeClr>
                    </a:solidFill>
                  </a:tcPr>
                </a:tc>
                <a:tc>
                  <a:txBody>
                    <a:bodyPr/>
                    <a:lstStyle/>
                    <a:p>
                      <a:pPr algn="ctr" fontAlgn="b"/>
                      <a:r>
                        <a:rPr lang="pt-PT" sz="1800" u="none" strike="noStrike" dirty="0">
                          <a:effectLst/>
                        </a:rPr>
                        <a:t>North America</a:t>
                      </a:r>
                      <a:endParaRPr lang="pt-PT" sz="1800" b="0" i="0" u="none" strike="noStrike" dirty="0">
                        <a:effectLst/>
                        <a:latin typeface="Times New Roman"/>
                      </a:endParaRPr>
                    </a:p>
                  </a:txBody>
                  <a:tcPr marL="7272" marR="7272" marT="7272" marB="0">
                    <a:solidFill>
                      <a:schemeClr val="bg1">
                        <a:lumMod val="75000"/>
                      </a:schemeClr>
                    </a:solidFill>
                  </a:tcPr>
                </a:tc>
                <a:tc>
                  <a:txBody>
                    <a:bodyPr/>
                    <a:lstStyle/>
                    <a:p>
                      <a:pPr algn="ctr" fontAlgn="b"/>
                      <a:r>
                        <a:rPr lang="pt-PT" sz="1800" u="none" strike="noStrike" dirty="0">
                          <a:effectLst/>
                        </a:rPr>
                        <a:t>South and Central America</a:t>
                      </a:r>
                      <a:endParaRPr lang="pt-PT" sz="1800" b="0" i="0" u="none" strike="noStrike" dirty="0">
                        <a:effectLst/>
                        <a:latin typeface="Times New Roman"/>
                      </a:endParaRPr>
                    </a:p>
                  </a:txBody>
                  <a:tcPr marL="7272" marR="7272" marT="7272" marB="0">
                    <a:solidFill>
                      <a:schemeClr val="bg1">
                        <a:lumMod val="75000"/>
                      </a:schemeClr>
                    </a:solidFill>
                  </a:tcPr>
                </a:tc>
                <a:tc>
                  <a:txBody>
                    <a:bodyPr/>
                    <a:lstStyle/>
                    <a:p>
                      <a:pPr algn="ctr" fontAlgn="b"/>
                      <a:r>
                        <a:rPr lang="pt-PT" sz="1800" u="none" strike="noStrike" dirty="0">
                          <a:effectLst/>
                        </a:rPr>
                        <a:t>Europe</a:t>
                      </a:r>
                      <a:endParaRPr lang="pt-PT" sz="1800" b="0" i="0" u="none" strike="noStrike" dirty="0">
                        <a:effectLst/>
                        <a:latin typeface="Times New Roman"/>
                      </a:endParaRPr>
                    </a:p>
                  </a:txBody>
                  <a:tcPr marL="7272" marR="7272" marT="7272" marB="0">
                    <a:solidFill>
                      <a:schemeClr val="bg1">
                        <a:lumMod val="75000"/>
                      </a:schemeClr>
                    </a:solidFill>
                  </a:tcPr>
                </a:tc>
                <a:tc>
                  <a:txBody>
                    <a:bodyPr/>
                    <a:lstStyle/>
                    <a:p>
                      <a:pPr algn="ctr" fontAlgn="b"/>
                      <a:r>
                        <a:rPr lang="pt-PT" sz="1800" u="none" strike="noStrike" dirty="0">
                          <a:effectLst/>
                        </a:rPr>
                        <a:t>CIS</a:t>
                      </a:r>
                      <a:endParaRPr lang="pt-PT" sz="1800" b="0" i="0" u="none" strike="noStrike" dirty="0">
                        <a:effectLst/>
                        <a:latin typeface="Times New Roman"/>
                      </a:endParaRPr>
                    </a:p>
                  </a:txBody>
                  <a:tcPr marL="7272" marR="7272" marT="7272" marB="0">
                    <a:solidFill>
                      <a:schemeClr val="bg1">
                        <a:lumMod val="75000"/>
                      </a:schemeClr>
                    </a:solidFill>
                  </a:tcPr>
                </a:tc>
                <a:tc>
                  <a:txBody>
                    <a:bodyPr/>
                    <a:lstStyle/>
                    <a:p>
                      <a:pPr algn="ctr" fontAlgn="b"/>
                      <a:r>
                        <a:rPr lang="pt-PT" sz="1800" u="none" strike="noStrike" dirty="0">
                          <a:effectLst/>
                        </a:rPr>
                        <a:t>Africa</a:t>
                      </a:r>
                      <a:endParaRPr lang="pt-PT" sz="1800" b="0" i="0" u="none" strike="noStrike" dirty="0">
                        <a:effectLst/>
                        <a:latin typeface="Times New Roman"/>
                      </a:endParaRPr>
                    </a:p>
                  </a:txBody>
                  <a:tcPr marL="7272" marR="7272" marT="7272" marB="0">
                    <a:solidFill>
                      <a:schemeClr val="bg1">
                        <a:lumMod val="75000"/>
                      </a:schemeClr>
                    </a:solidFill>
                  </a:tcPr>
                </a:tc>
                <a:tc>
                  <a:txBody>
                    <a:bodyPr/>
                    <a:lstStyle/>
                    <a:p>
                      <a:pPr algn="ctr" fontAlgn="b"/>
                      <a:r>
                        <a:rPr lang="pt-PT" sz="1800" u="none" strike="noStrike" dirty="0">
                          <a:effectLst/>
                        </a:rPr>
                        <a:t>Middle East</a:t>
                      </a:r>
                      <a:endParaRPr lang="pt-PT" sz="1800" b="0" i="0" u="none" strike="noStrike" dirty="0">
                        <a:effectLst/>
                        <a:latin typeface="Times New Roman"/>
                      </a:endParaRPr>
                    </a:p>
                  </a:txBody>
                  <a:tcPr marL="7272" marR="7272" marT="7272" marB="0">
                    <a:solidFill>
                      <a:schemeClr val="bg1">
                        <a:lumMod val="75000"/>
                      </a:schemeClr>
                    </a:solidFill>
                  </a:tcPr>
                </a:tc>
                <a:tc>
                  <a:txBody>
                    <a:bodyPr/>
                    <a:lstStyle/>
                    <a:p>
                      <a:pPr algn="ctr" fontAlgn="b"/>
                      <a:r>
                        <a:rPr lang="pt-PT" sz="1800" u="none" strike="noStrike" dirty="0">
                          <a:effectLst/>
                        </a:rPr>
                        <a:t>Asia</a:t>
                      </a:r>
                      <a:endParaRPr lang="pt-PT" sz="1800" b="0" i="0" u="none" strike="noStrike" dirty="0">
                        <a:effectLst/>
                        <a:latin typeface="Times New Roman"/>
                      </a:endParaRPr>
                    </a:p>
                  </a:txBody>
                  <a:tcPr marL="7272" marR="7272" marT="7272" marB="0">
                    <a:solidFill>
                      <a:schemeClr val="bg1">
                        <a:lumMod val="75000"/>
                      </a:schemeClr>
                    </a:solidFill>
                  </a:tcPr>
                </a:tc>
              </a:tr>
              <a:tr h="382295">
                <a:tc>
                  <a:txBody>
                    <a:bodyPr/>
                    <a:lstStyle/>
                    <a:p>
                      <a:pPr algn="l" fontAlgn="b"/>
                      <a:r>
                        <a:rPr lang="pt-PT" sz="1800" u="none" strike="noStrike" dirty="0">
                          <a:effectLst/>
                        </a:rPr>
                        <a:t>World</a:t>
                      </a:r>
                      <a:endParaRPr lang="pt-PT" sz="1800" b="0" i="0" u="none" strike="noStrike" dirty="0">
                        <a:effectLst/>
                        <a:latin typeface="Times New Roman"/>
                      </a:endParaRPr>
                    </a:p>
                  </a:txBody>
                  <a:tcPr marL="7272" marR="7272" marT="7272" marB="0" anchor="b"/>
                </a:tc>
                <a:tc>
                  <a:txBody>
                    <a:bodyPr/>
                    <a:lstStyle/>
                    <a:p>
                      <a:pPr algn="ctr" fontAlgn="b"/>
                      <a:r>
                        <a:rPr lang="pt-PT" sz="1800" u="none" strike="noStrike" dirty="0">
                          <a:effectLst/>
                        </a:rPr>
                        <a:t>16,9</a:t>
                      </a:r>
                      <a:endParaRPr lang="pt-PT" sz="1800" b="0" i="0" u="none" strike="noStrike" dirty="0">
                        <a:effectLst/>
                        <a:latin typeface="Times New Roman"/>
                      </a:endParaRPr>
                    </a:p>
                  </a:txBody>
                  <a:tcPr marL="7272" marR="7272" marT="7272" marB="0" anchor="b"/>
                </a:tc>
                <a:tc>
                  <a:txBody>
                    <a:bodyPr/>
                    <a:lstStyle/>
                    <a:p>
                      <a:pPr algn="ctr" fontAlgn="b"/>
                      <a:r>
                        <a:rPr lang="pt-PT" sz="1800" u="none" strike="noStrike" dirty="0">
                          <a:effectLst/>
                        </a:rPr>
                        <a:t>4,0</a:t>
                      </a:r>
                      <a:endParaRPr lang="pt-PT" sz="1800" b="0" i="0" u="none" strike="noStrike" dirty="0">
                        <a:effectLst/>
                        <a:latin typeface="Times New Roman"/>
                      </a:endParaRPr>
                    </a:p>
                  </a:txBody>
                  <a:tcPr marL="7272" marR="7272" marT="7272" marB="0" anchor="b"/>
                </a:tc>
                <a:tc>
                  <a:txBody>
                    <a:bodyPr/>
                    <a:lstStyle/>
                    <a:p>
                      <a:pPr algn="ctr" fontAlgn="b"/>
                      <a:r>
                        <a:rPr lang="pt-PT" sz="1800" u="none" strike="noStrike" dirty="0">
                          <a:effectLst/>
                        </a:rPr>
                        <a:t>39,4</a:t>
                      </a:r>
                      <a:endParaRPr lang="pt-PT" sz="1800" b="0" i="0" u="none" strike="noStrike" dirty="0">
                        <a:effectLst/>
                        <a:latin typeface="Times New Roman"/>
                      </a:endParaRPr>
                    </a:p>
                  </a:txBody>
                  <a:tcPr marL="7272" marR="7272" marT="7272" marB="0" anchor="b"/>
                </a:tc>
                <a:tc>
                  <a:txBody>
                    <a:bodyPr/>
                    <a:lstStyle/>
                    <a:p>
                      <a:pPr algn="ctr" fontAlgn="b"/>
                      <a:r>
                        <a:rPr lang="pt-PT" sz="1800" u="none" strike="noStrike" dirty="0">
                          <a:effectLst/>
                        </a:rPr>
                        <a:t>2,7</a:t>
                      </a:r>
                      <a:endParaRPr lang="pt-PT" sz="1800" b="0" i="0" u="none" strike="noStrike" dirty="0">
                        <a:effectLst/>
                        <a:latin typeface="Times New Roman"/>
                      </a:endParaRPr>
                    </a:p>
                  </a:txBody>
                  <a:tcPr marL="7272" marR="7272" marT="7272" marB="0" anchor="b"/>
                </a:tc>
                <a:tc>
                  <a:txBody>
                    <a:bodyPr/>
                    <a:lstStyle/>
                    <a:p>
                      <a:pPr algn="ctr" fontAlgn="b"/>
                      <a:r>
                        <a:rPr lang="pt-PT" sz="1800" u="none" strike="noStrike" dirty="0">
                          <a:effectLst/>
                        </a:rPr>
                        <a:t>3,0</a:t>
                      </a:r>
                      <a:endParaRPr lang="pt-PT" sz="1800" b="0" i="0" u="none" strike="noStrike" dirty="0">
                        <a:effectLst/>
                        <a:latin typeface="Times New Roman"/>
                      </a:endParaRPr>
                    </a:p>
                  </a:txBody>
                  <a:tcPr marL="7272" marR="7272" marT="7272" marB="0" anchor="b"/>
                </a:tc>
                <a:tc>
                  <a:txBody>
                    <a:bodyPr/>
                    <a:lstStyle/>
                    <a:p>
                      <a:pPr algn="ctr" fontAlgn="b"/>
                      <a:r>
                        <a:rPr lang="pt-PT" sz="1800" u="none" strike="noStrike" dirty="0">
                          <a:effectLst/>
                        </a:rPr>
                        <a:t>3,8</a:t>
                      </a:r>
                      <a:endParaRPr lang="pt-PT" sz="1800" b="0" i="0" u="none" strike="noStrike" dirty="0">
                        <a:effectLst/>
                        <a:latin typeface="Times New Roman"/>
                      </a:endParaRPr>
                    </a:p>
                  </a:txBody>
                  <a:tcPr marL="7272" marR="7272" marT="7272" marB="0" anchor="b"/>
                </a:tc>
                <a:tc>
                  <a:txBody>
                    <a:bodyPr/>
                    <a:lstStyle/>
                    <a:p>
                      <a:pPr algn="ctr" fontAlgn="b"/>
                      <a:r>
                        <a:rPr lang="pt-PT" sz="1800" u="none" strike="noStrike" dirty="0">
                          <a:effectLst/>
                        </a:rPr>
                        <a:t>28,4</a:t>
                      </a:r>
                      <a:endParaRPr lang="pt-PT" sz="1800" b="0" i="0" u="none" strike="noStrike" dirty="0">
                        <a:effectLst/>
                        <a:latin typeface="Times New Roman"/>
                      </a:endParaRPr>
                    </a:p>
                  </a:txBody>
                  <a:tcPr marL="7272" marR="7272" marT="7272" marB="0" anchor="b"/>
                </a:tc>
              </a:tr>
              <a:tr h="382295">
                <a:tc>
                  <a:txBody>
                    <a:bodyPr/>
                    <a:lstStyle/>
                    <a:p>
                      <a:pPr algn="l" fontAlgn="b"/>
                      <a:r>
                        <a:rPr lang="pt-PT" sz="1800" u="none" strike="noStrike">
                          <a:effectLst/>
                        </a:rPr>
                        <a:t>North America</a:t>
                      </a:r>
                      <a:endParaRPr lang="pt-PT" sz="1800" b="0" i="0" u="none" strike="noStrike">
                        <a:effectLst/>
                        <a:latin typeface="Times New Roman"/>
                      </a:endParaRPr>
                    </a:p>
                  </a:txBody>
                  <a:tcPr marL="7272" marR="7272" marT="7272" marB="0" anchor="b"/>
                </a:tc>
                <a:tc>
                  <a:txBody>
                    <a:bodyPr/>
                    <a:lstStyle/>
                    <a:p>
                      <a:pPr algn="ctr" fontAlgn="b"/>
                      <a:r>
                        <a:rPr lang="pt-PT" sz="1800" u="none" strike="noStrike" dirty="0">
                          <a:solidFill>
                            <a:srgbClr val="7030A0"/>
                          </a:solidFill>
                          <a:effectLst/>
                        </a:rPr>
                        <a:t>48,7</a:t>
                      </a:r>
                      <a:endParaRPr lang="pt-PT" sz="1800" b="0" i="0" u="none" strike="noStrike" dirty="0">
                        <a:solidFill>
                          <a:srgbClr val="7030A0"/>
                        </a:solidFill>
                        <a:effectLst/>
                        <a:latin typeface="Times New Roman"/>
                      </a:endParaRPr>
                    </a:p>
                  </a:txBody>
                  <a:tcPr marL="7272" marR="7272" marT="7272" marB="0" anchor="b"/>
                </a:tc>
                <a:tc>
                  <a:txBody>
                    <a:bodyPr/>
                    <a:lstStyle/>
                    <a:p>
                      <a:pPr algn="ctr" fontAlgn="b"/>
                      <a:r>
                        <a:rPr lang="pt-PT" sz="1800" u="none" strike="noStrike" dirty="0">
                          <a:effectLst/>
                        </a:rPr>
                        <a:t>8,4</a:t>
                      </a:r>
                      <a:endParaRPr lang="pt-PT" sz="1800" b="0" i="0" u="none" strike="noStrike" dirty="0">
                        <a:effectLst/>
                        <a:latin typeface="Times New Roman"/>
                      </a:endParaRPr>
                    </a:p>
                  </a:txBody>
                  <a:tcPr marL="7272" marR="7272" marT="7272" marB="0" anchor="b"/>
                </a:tc>
                <a:tc>
                  <a:txBody>
                    <a:bodyPr/>
                    <a:lstStyle/>
                    <a:p>
                      <a:pPr algn="ctr" fontAlgn="b"/>
                      <a:r>
                        <a:rPr lang="pt-PT" sz="1800" u="none" strike="noStrike" dirty="0">
                          <a:effectLst/>
                        </a:rPr>
                        <a:t>16,8</a:t>
                      </a:r>
                      <a:endParaRPr lang="pt-PT" sz="1800" b="0" i="0" u="none" strike="noStrike" dirty="0">
                        <a:effectLst/>
                        <a:latin typeface="Times New Roman"/>
                      </a:endParaRPr>
                    </a:p>
                  </a:txBody>
                  <a:tcPr marL="7272" marR="7272" marT="7272" marB="0" anchor="b"/>
                </a:tc>
                <a:tc>
                  <a:txBody>
                    <a:bodyPr/>
                    <a:lstStyle/>
                    <a:p>
                      <a:pPr algn="ctr" fontAlgn="b"/>
                      <a:r>
                        <a:rPr lang="pt-PT" sz="1800" u="none" strike="noStrike" dirty="0">
                          <a:effectLst/>
                        </a:rPr>
                        <a:t>0,6</a:t>
                      </a:r>
                      <a:endParaRPr lang="pt-PT" sz="1800" b="0" i="0" u="none" strike="noStrike" dirty="0">
                        <a:effectLst/>
                        <a:latin typeface="Times New Roman"/>
                      </a:endParaRPr>
                    </a:p>
                  </a:txBody>
                  <a:tcPr marL="7272" marR="7272" marT="7272" marB="0" anchor="b"/>
                </a:tc>
                <a:tc>
                  <a:txBody>
                    <a:bodyPr/>
                    <a:lstStyle/>
                    <a:p>
                      <a:pPr algn="ctr" fontAlgn="b"/>
                      <a:r>
                        <a:rPr lang="pt-PT" sz="1800" u="none" strike="noStrike">
                          <a:effectLst/>
                        </a:rPr>
                        <a:t>1,7</a:t>
                      </a:r>
                      <a:endParaRPr lang="pt-PT" sz="1800" b="0" i="0" u="none" strike="noStrike">
                        <a:effectLst/>
                        <a:latin typeface="Times New Roman"/>
                      </a:endParaRPr>
                    </a:p>
                  </a:txBody>
                  <a:tcPr marL="7272" marR="7272" marT="7272" marB="0" anchor="b"/>
                </a:tc>
                <a:tc>
                  <a:txBody>
                    <a:bodyPr/>
                    <a:lstStyle/>
                    <a:p>
                      <a:pPr algn="ctr" fontAlgn="b"/>
                      <a:r>
                        <a:rPr lang="pt-PT" sz="1800" u="none" strike="noStrike">
                          <a:effectLst/>
                        </a:rPr>
                        <a:t>2,7</a:t>
                      </a:r>
                      <a:endParaRPr lang="pt-PT" sz="1800" b="0" i="0" u="none" strike="noStrike">
                        <a:effectLst/>
                        <a:latin typeface="Times New Roman"/>
                      </a:endParaRPr>
                    </a:p>
                  </a:txBody>
                  <a:tcPr marL="7272" marR="7272" marT="7272" marB="0" anchor="b"/>
                </a:tc>
                <a:tc>
                  <a:txBody>
                    <a:bodyPr/>
                    <a:lstStyle/>
                    <a:p>
                      <a:pPr algn="ctr" fontAlgn="b"/>
                      <a:r>
                        <a:rPr lang="pt-PT" sz="1800" u="none" strike="noStrike" dirty="0">
                          <a:effectLst/>
                        </a:rPr>
                        <a:t>21,0</a:t>
                      </a:r>
                      <a:endParaRPr lang="pt-PT" sz="1800" b="0" i="0" u="none" strike="noStrike" dirty="0">
                        <a:effectLst/>
                        <a:latin typeface="Times New Roman"/>
                      </a:endParaRPr>
                    </a:p>
                  </a:txBody>
                  <a:tcPr marL="7272" marR="7272" marT="7272" marB="0" anchor="b"/>
                </a:tc>
              </a:tr>
              <a:tr h="604588">
                <a:tc>
                  <a:txBody>
                    <a:bodyPr/>
                    <a:lstStyle/>
                    <a:p>
                      <a:pPr algn="l" fontAlgn="b"/>
                      <a:r>
                        <a:rPr lang="pt-PT" sz="1800" u="none" strike="noStrike" dirty="0">
                          <a:solidFill>
                            <a:srgbClr val="C00000"/>
                          </a:solidFill>
                          <a:effectLst/>
                        </a:rPr>
                        <a:t>South and Central America</a:t>
                      </a:r>
                      <a:endParaRPr lang="pt-PT" sz="1800" b="0" i="0" u="none" strike="noStrike" dirty="0">
                        <a:solidFill>
                          <a:srgbClr val="C00000"/>
                        </a:solidFill>
                        <a:effectLst/>
                        <a:latin typeface="Times New Roman"/>
                      </a:endParaRPr>
                    </a:p>
                  </a:txBody>
                  <a:tcPr marL="7272" marR="7272" marT="7272" marB="0" anchor="b"/>
                </a:tc>
                <a:tc>
                  <a:txBody>
                    <a:bodyPr/>
                    <a:lstStyle/>
                    <a:p>
                      <a:pPr algn="ctr" fontAlgn="b"/>
                      <a:r>
                        <a:rPr lang="pt-PT" sz="1800" u="none" strike="noStrike" dirty="0">
                          <a:solidFill>
                            <a:srgbClr val="C00000"/>
                          </a:solidFill>
                          <a:effectLst/>
                        </a:rPr>
                        <a:t>23,9</a:t>
                      </a:r>
                      <a:endParaRPr lang="pt-PT" sz="1800" b="0" i="0" u="none" strike="noStrike" dirty="0">
                        <a:solidFill>
                          <a:srgbClr val="C00000"/>
                        </a:solidFill>
                        <a:effectLst/>
                        <a:latin typeface="Times New Roman"/>
                      </a:endParaRPr>
                    </a:p>
                  </a:txBody>
                  <a:tcPr marL="7272" marR="7272" marT="7272" marB="0" anchor="b"/>
                </a:tc>
                <a:tc>
                  <a:txBody>
                    <a:bodyPr/>
                    <a:lstStyle/>
                    <a:p>
                      <a:pPr algn="ctr" fontAlgn="b"/>
                      <a:r>
                        <a:rPr lang="pt-PT" sz="1800" u="none" strike="noStrike" dirty="0">
                          <a:solidFill>
                            <a:srgbClr val="C00000"/>
                          </a:solidFill>
                          <a:effectLst/>
                        </a:rPr>
                        <a:t>25,6</a:t>
                      </a:r>
                      <a:endParaRPr lang="pt-PT" sz="1800" b="0" i="0" u="none" strike="noStrike" dirty="0">
                        <a:solidFill>
                          <a:srgbClr val="C00000"/>
                        </a:solidFill>
                        <a:effectLst/>
                        <a:latin typeface="Times New Roman"/>
                      </a:endParaRPr>
                    </a:p>
                  </a:txBody>
                  <a:tcPr marL="7272" marR="7272" marT="7272" marB="0" anchor="b"/>
                </a:tc>
                <a:tc>
                  <a:txBody>
                    <a:bodyPr/>
                    <a:lstStyle/>
                    <a:p>
                      <a:pPr algn="ctr" fontAlgn="b"/>
                      <a:r>
                        <a:rPr lang="pt-PT" sz="1800" u="none" strike="noStrike" dirty="0">
                          <a:solidFill>
                            <a:srgbClr val="C00000"/>
                          </a:solidFill>
                          <a:effectLst/>
                        </a:rPr>
                        <a:t>18,7</a:t>
                      </a:r>
                      <a:endParaRPr lang="pt-PT" sz="1800" b="0" i="0" u="none" strike="noStrike" dirty="0">
                        <a:solidFill>
                          <a:srgbClr val="C00000"/>
                        </a:solidFill>
                        <a:effectLst/>
                        <a:latin typeface="Times New Roman"/>
                      </a:endParaRPr>
                    </a:p>
                  </a:txBody>
                  <a:tcPr marL="7272" marR="7272" marT="7272" marB="0" anchor="b"/>
                </a:tc>
                <a:tc>
                  <a:txBody>
                    <a:bodyPr/>
                    <a:lstStyle/>
                    <a:p>
                      <a:pPr algn="ctr" fontAlgn="b"/>
                      <a:r>
                        <a:rPr lang="pt-PT" sz="1800" u="none" strike="noStrike" dirty="0">
                          <a:solidFill>
                            <a:srgbClr val="C00000"/>
                          </a:solidFill>
                          <a:effectLst/>
                        </a:rPr>
                        <a:t>1,3</a:t>
                      </a:r>
                      <a:endParaRPr lang="pt-PT" sz="1800" b="0" i="0" u="none" strike="noStrike" dirty="0">
                        <a:solidFill>
                          <a:srgbClr val="C00000"/>
                        </a:solidFill>
                        <a:effectLst/>
                        <a:latin typeface="Times New Roman"/>
                      </a:endParaRPr>
                    </a:p>
                  </a:txBody>
                  <a:tcPr marL="7272" marR="7272" marT="7272" marB="0" anchor="b"/>
                </a:tc>
                <a:tc>
                  <a:txBody>
                    <a:bodyPr/>
                    <a:lstStyle/>
                    <a:p>
                      <a:pPr algn="ctr" fontAlgn="b"/>
                      <a:r>
                        <a:rPr lang="pt-PT" sz="1800" u="none" strike="noStrike" dirty="0">
                          <a:solidFill>
                            <a:srgbClr val="C00000"/>
                          </a:solidFill>
                          <a:effectLst/>
                        </a:rPr>
                        <a:t>2,6</a:t>
                      </a:r>
                      <a:endParaRPr lang="pt-PT" sz="1800" b="0" i="0" u="none" strike="noStrike" dirty="0">
                        <a:solidFill>
                          <a:srgbClr val="C00000"/>
                        </a:solidFill>
                        <a:effectLst/>
                        <a:latin typeface="Times New Roman"/>
                      </a:endParaRPr>
                    </a:p>
                  </a:txBody>
                  <a:tcPr marL="7272" marR="7272" marT="7272" marB="0" anchor="b"/>
                </a:tc>
                <a:tc>
                  <a:txBody>
                    <a:bodyPr/>
                    <a:lstStyle/>
                    <a:p>
                      <a:pPr algn="ctr" fontAlgn="b"/>
                      <a:r>
                        <a:rPr lang="pt-PT" sz="1800" u="none" strike="noStrike" dirty="0">
                          <a:solidFill>
                            <a:srgbClr val="C00000"/>
                          </a:solidFill>
                          <a:effectLst/>
                        </a:rPr>
                        <a:t>2,6</a:t>
                      </a:r>
                      <a:endParaRPr lang="pt-PT" sz="1800" b="0" i="0" u="none" strike="noStrike" dirty="0">
                        <a:solidFill>
                          <a:srgbClr val="C00000"/>
                        </a:solidFill>
                        <a:effectLst/>
                        <a:latin typeface="Times New Roman"/>
                      </a:endParaRPr>
                    </a:p>
                  </a:txBody>
                  <a:tcPr marL="7272" marR="7272" marT="7272" marB="0" anchor="b"/>
                </a:tc>
                <a:tc>
                  <a:txBody>
                    <a:bodyPr/>
                    <a:lstStyle/>
                    <a:p>
                      <a:pPr algn="ctr" fontAlgn="b"/>
                      <a:r>
                        <a:rPr lang="pt-PT" sz="1800" u="none" strike="noStrike" dirty="0">
                          <a:solidFill>
                            <a:srgbClr val="C00000"/>
                          </a:solidFill>
                          <a:effectLst/>
                        </a:rPr>
                        <a:t>23,2</a:t>
                      </a:r>
                      <a:endParaRPr lang="pt-PT" sz="1800" b="0" i="0" u="none" strike="noStrike" dirty="0">
                        <a:solidFill>
                          <a:srgbClr val="C00000"/>
                        </a:solidFill>
                        <a:effectLst/>
                        <a:latin typeface="Times New Roman"/>
                      </a:endParaRPr>
                    </a:p>
                  </a:txBody>
                  <a:tcPr marL="7272" marR="7272" marT="7272" marB="0" anchor="b"/>
                </a:tc>
              </a:tr>
              <a:tr h="382295">
                <a:tc>
                  <a:txBody>
                    <a:bodyPr/>
                    <a:lstStyle/>
                    <a:p>
                      <a:pPr algn="l" fontAlgn="b"/>
                      <a:r>
                        <a:rPr lang="pt-PT" sz="1800" u="none" strike="noStrike">
                          <a:effectLst/>
                        </a:rPr>
                        <a:t>Europe</a:t>
                      </a:r>
                      <a:endParaRPr lang="pt-PT" sz="1800" b="0" i="0" u="none" strike="noStrike">
                        <a:effectLst/>
                        <a:latin typeface="Times New Roman"/>
                      </a:endParaRPr>
                    </a:p>
                  </a:txBody>
                  <a:tcPr marL="7272" marR="7272" marT="7272" marB="0" anchor="b"/>
                </a:tc>
                <a:tc>
                  <a:txBody>
                    <a:bodyPr/>
                    <a:lstStyle/>
                    <a:p>
                      <a:pPr algn="ctr" fontAlgn="b"/>
                      <a:r>
                        <a:rPr lang="pt-PT" sz="1800" u="none" strike="noStrike">
                          <a:effectLst/>
                        </a:rPr>
                        <a:t>7,4</a:t>
                      </a:r>
                      <a:endParaRPr lang="pt-PT" sz="1800" b="0" i="0" u="none" strike="noStrike">
                        <a:effectLst/>
                        <a:latin typeface="Times New Roman"/>
                      </a:endParaRPr>
                    </a:p>
                  </a:txBody>
                  <a:tcPr marL="7272" marR="7272" marT="7272" marB="0" anchor="b"/>
                </a:tc>
                <a:tc>
                  <a:txBody>
                    <a:bodyPr/>
                    <a:lstStyle/>
                    <a:p>
                      <a:pPr algn="ctr" fontAlgn="b"/>
                      <a:r>
                        <a:rPr lang="pt-PT" sz="1800" u="none" strike="noStrike" dirty="0">
                          <a:effectLst/>
                        </a:rPr>
                        <a:t>1,7</a:t>
                      </a:r>
                      <a:endParaRPr lang="pt-PT" sz="1800" b="0" i="0" u="none" strike="noStrike" dirty="0">
                        <a:effectLst/>
                        <a:latin typeface="Times New Roman"/>
                      </a:endParaRPr>
                    </a:p>
                  </a:txBody>
                  <a:tcPr marL="7272" marR="7272" marT="7272" marB="0" anchor="b"/>
                </a:tc>
                <a:tc>
                  <a:txBody>
                    <a:bodyPr/>
                    <a:lstStyle/>
                    <a:p>
                      <a:pPr algn="ctr" fontAlgn="b"/>
                      <a:r>
                        <a:rPr lang="pt-PT" sz="1800" u="none" strike="noStrike" dirty="0">
                          <a:effectLst/>
                        </a:rPr>
                        <a:t>71,0</a:t>
                      </a:r>
                      <a:endParaRPr lang="pt-PT" sz="1800" b="0" i="0" u="none" strike="noStrike" dirty="0">
                        <a:effectLst/>
                        <a:latin typeface="Times New Roman"/>
                      </a:endParaRPr>
                    </a:p>
                  </a:txBody>
                  <a:tcPr marL="7272" marR="7272" marT="7272" marB="0" anchor="b"/>
                </a:tc>
                <a:tc>
                  <a:txBody>
                    <a:bodyPr/>
                    <a:lstStyle/>
                    <a:p>
                      <a:pPr algn="ctr" fontAlgn="b"/>
                      <a:r>
                        <a:rPr lang="pt-PT" sz="1800" u="none" strike="noStrike" dirty="0">
                          <a:effectLst/>
                        </a:rPr>
                        <a:t>3,2</a:t>
                      </a:r>
                      <a:endParaRPr lang="pt-PT" sz="1800" b="0" i="0" u="none" strike="noStrike" dirty="0">
                        <a:effectLst/>
                        <a:latin typeface="Times New Roman"/>
                      </a:endParaRPr>
                    </a:p>
                  </a:txBody>
                  <a:tcPr marL="7272" marR="7272" marT="7272" marB="0" anchor="b"/>
                </a:tc>
                <a:tc>
                  <a:txBody>
                    <a:bodyPr/>
                    <a:lstStyle/>
                    <a:p>
                      <a:pPr algn="ctr" fontAlgn="b"/>
                      <a:r>
                        <a:rPr lang="pt-PT" sz="1800" u="none" strike="noStrike" dirty="0">
                          <a:effectLst/>
                        </a:rPr>
                        <a:t>3,1</a:t>
                      </a:r>
                      <a:endParaRPr lang="pt-PT" sz="1800" b="0" i="0" u="none" strike="noStrike" dirty="0">
                        <a:effectLst/>
                        <a:latin typeface="Times New Roman"/>
                      </a:endParaRPr>
                    </a:p>
                  </a:txBody>
                  <a:tcPr marL="7272" marR="7272" marT="7272" marB="0" anchor="b"/>
                </a:tc>
                <a:tc>
                  <a:txBody>
                    <a:bodyPr/>
                    <a:lstStyle/>
                    <a:p>
                      <a:pPr algn="ctr" fontAlgn="b"/>
                      <a:r>
                        <a:rPr lang="pt-PT" sz="1800" u="none" strike="noStrike" dirty="0">
                          <a:effectLst/>
                        </a:rPr>
                        <a:t>3,0</a:t>
                      </a:r>
                      <a:endParaRPr lang="pt-PT" sz="1800" b="0" i="0" u="none" strike="noStrike" dirty="0">
                        <a:effectLst/>
                        <a:latin typeface="Times New Roman"/>
                      </a:endParaRPr>
                    </a:p>
                  </a:txBody>
                  <a:tcPr marL="7272" marR="7272" marT="7272" marB="0" anchor="b"/>
                </a:tc>
                <a:tc>
                  <a:txBody>
                    <a:bodyPr/>
                    <a:lstStyle/>
                    <a:p>
                      <a:pPr algn="ctr" fontAlgn="b"/>
                      <a:r>
                        <a:rPr lang="pt-PT" sz="1800" u="none" strike="noStrike" dirty="0">
                          <a:effectLst/>
                        </a:rPr>
                        <a:t>9,3</a:t>
                      </a:r>
                      <a:endParaRPr lang="pt-PT" sz="1800" b="0" i="0" u="none" strike="noStrike" dirty="0">
                        <a:effectLst/>
                        <a:latin typeface="Times New Roman"/>
                      </a:endParaRPr>
                    </a:p>
                  </a:txBody>
                  <a:tcPr marL="7272" marR="7272" marT="7272" marB="0" anchor="b"/>
                </a:tc>
              </a:tr>
              <a:tr h="902928">
                <a:tc>
                  <a:txBody>
                    <a:bodyPr/>
                    <a:lstStyle/>
                    <a:p>
                      <a:pPr algn="l" fontAlgn="b"/>
                      <a:r>
                        <a:rPr lang="en-US" sz="1800" u="none" strike="noStrike">
                          <a:effectLst/>
                        </a:rPr>
                        <a:t>Commonwealth of Independent States (CIS)</a:t>
                      </a:r>
                      <a:endParaRPr lang="en-US" sz="1800" b="0" i="0" u="none" strike="noStrike">
                        <a:effectLst/>
                        <a:latin typeface="Times New Roman"/>
                      </a:endParaRPr>
                    </a:p>
                  </a:txBody>
                  <a:tcPr marL="7272" marR="7272" marT="7272" marB="0" anchor="b"/>
                </a:tc>
                <a:tc>
                  <a:txBody>
                    <a:bodyPr/>
                    <a:lstStyle/>
                    <a:p>
                      <a:pPr algn="ctr" fontAlgn="b"/>
                      <a:r>
                        <a:rPr lang="pt-PT" sz="1800" u="none" strike="noStrike">
                          <a:effectLst/>
                        </a:rPr>
                        <a:t>5,6</a:t>
                      </a:r>
                      <a:endParaRPr lang="pt-PT" sz="1800" b="0" i="0" u="none" strike="noStrike">
                        <a:effectLst/>
                        <a:latin typeface="Times New Roman"/>
                      </a:endParaRPr>
                    </a:p>
                  </a:txBody>
                  <a:tcPr marL="7272" marR="7272" marT="7272" marB="0" anchor="b"/>
                </a:tc>
                <a:tc>
                  <a:txBody>
                    <a:bodyPr/>
                    <a:lstStyle/>
                    <a:p>
                      <a:pPr algn="ctr" fontAlgn="b"/>
                      <a:r>
                        <a:rPr lang="pt-PT" sz="1800" u="none" strike="noStrike">
                          <a:effectLst/>
                        </a:rPr>
                        <a:t>1,1</a:t>
                      </a:r>
                      <a:endParaRPr lang="pt-PT" sz="1800" b="0" i="0" u="none" strike="noStrike">
                        <a:effectLst/>
                        <a:latin typeface="Times New Roman"/>
                      </a:endParaRPr>
                    </a:p>
                  </a:txBody>
                  <a:tcPr marL="7272" marR="7272" marT="7272" marB="0" anchor="b"/>
                </a:tc>
                <a:tc>
                  <a:txBody>
                    <a:bodyPr/>
                    <a:lstStyle/>
                    <a:p>
                      <a:pPr algn="ctr" fontAlgn="b"/>
                      <a:r>
                        <a:rPr lang="pt-PT" sz="1800" u="none" strike="noStrike">
                          <a:effectLst/>
                        </a:rPr>
                        <a:t>52,4</a:t>
                      </a:r>
                      <a:endParaRPr lang="pt-PT" sz="1800" b="0" i="0" u="none" strike="noStrike">
                        <a:effectLst/>
                        <a:latin typeface="Times New Roman"/>
                      </a:endParaRPr>
                    </a:p>
                  </a:txBody>
                  <a:tcPr marL="7272" marR="7272" marT="7272" marB="0" anchor="b"/>
                </a:tc>
                <a:tc>
                  <a:txBody>
                    <a:bodyPr/>
                    <a:lstStyle/>
                    <a:p>
                      <a:pPr algn="ctr" fontAlgn="b"/>
                      <a:r>
                        <a:rPr lang="pt-PT" sz="1800" u="none" strike="noStrike" dirty="0">
                          <a:effectLst/>
                        </a:rPr>
                        <a:t>18,6</a:t>
                      </a:r>
                      <a:endParaRPr lang="pt-PT" sz="1800" b="0" i="0" u="none" strike="noStrike" dirty="0">
                        <a:effectLst/>
                        <a:latin typeface="Times New Roman"/>
                      </a:endParaRPr>
                    </a:p>
                  </a:txBody>
                  <a:tcPr marL="7272" marR="7272" marT="7272" marB="0" anchor="b"/>
                </a:tc>
                <a:tc>
                  <a:txBody>
                    <a:bodyPr/>
                    <a:lstStyle/>
                    <a:p>
                      <a:pPr algn="ctr" fontAlgn="b"/>
                      <a:r>
                        <a:rPr lang="pt-PT" sz="1800" u="none" strike="noStrike" dirty="0">
                          <a:effectLst/>
                        </a:rPr>
                        <a:t>1,5</a:t>
                      </a:r>
                      <a:endParaRPr lang="pt-PT" sz="1800" b="0" i="0" u="none" strike="noStrike" dirty="0">
                        <a:effectLst/>
                        <a:latin typeface="Times New Roman"/>
                      </a:endParaRPr>
                    </a:p>
                  </a:txBody>
                  <a:tcPr marL="7272" marR="7272" marT="7272" marB="0" anchor="b"/>
                </a:tc>
                <a:tc>
                  <a:txBody>
                    <a:bodyPr/>
                    <a:lstStyle/>
                    <a:p>
                      <a:pPr algn="ctr" fontAlgn="b"/>
                      <a:r>
                        <a:rPr lang="pt-PT" sz="1800" u="none" strike="noStrike" dirty="0">
                          <a:effectLst/>
                        </a:rPr>
                        <a:t>3,3</a:t>
                      </a:r>
                      <a:endParaRPr lang="pt-PT" sz="1800" b="0" i="0" u="none" strike="noStrike" dirty="0">
                        <a:effectLst/>
                        <a:latin typeface="Times New Roman"/>
                      </a:endParaRPr>
                    </a:p>
                  </a:txBody>
                  <a:tcPr marL="7272" marR="7272" marT="7272" marB="0" anchor="b"/>
                </a:tc>
                <a:tc>
                  <a:txBody>
                    <a:bodyPr/>
                    <a:lstStyle/>
                    <a:p>
                      <a:pPr algn="ctr" fontAlgn="b"/>
                      <a:r>
                        <a:rPr lang="pt-PT" sz="1800" u="none" strike="noStrike" dirty="0">
                          <a:effectLst/>
                        </a:rPr>
                        <a:t>14,9</a:t>
                      </a:r>
                      <a:endParaRPr lang="pt-PT" sz="1800" b="0" i="0" u="none" strike="noStrike" dirty="0">
                        <a:effectLst/>
                        <a:latin typeface="Times New Roman"/>
                      </a:endParaRPr>
                    </a:p>
                  </a:txBody>
                  <a:tcPr marL="7272" marR="7272" marT="7272" marB="0" anchor="b"/>
                </a:tc>
              </a:tr>
              <a:tr h="382295">
                <a:tc>
                  <a:txBody>
                    <a:bodyPr/>
                    <a:lstStyle/>
                    <a:p>
                      <a:pPr algn="l" fontAlgn="b"/>
                      <a:r>
                        <a:rPr lang="pt-PT" sz="1800" u="none" strike="noStrike">
                          <a:effectLst/>
                        </a:rPr>
                        <a:t>Africa</a:t>
                      </a:r>
                      <a:endParaRPr lang="pt-PT" sz="1800" b="0" i="0" u="none" strike="noStrike">
                        <a:effectLst/>
                        <a:latin typeface="Times New Roman"/>
                      </a:endParaRPr>
                    </a:p>
                  </a:txBody>
                  <a:tcPr marL="7272" marR="7272" marT="7272" marB="0" anchor="b"/>
                </a:tc>
                <a:tc>
                  <a:txBody>
                    <a:bodyPr/>
                    <a:lstStyle/>
                    <a:p>
                      <a:pPr algn="ctr" fontAlgn="b"/>
                      <a:r>
                        <a:rPr lang="pt-PT" sz="1800" u="none" strike="noStrike">
                          <a:effectLst/>
                        </a:rPr>
                        <a:t>16,8</a:t>
                      </a:r>
                      <a:endParaRPr lang="pt-PT" sz="1800" b="0" i="0" u="none" strike="noStrike">
                        <a:effectLst/>
                        <a:latin typeface="Times New Roman"/>
                      </a:endParaRPr>
                    </a:p>
                  </a:txBody>
                  <a:tcPr marL="7272" marR="7272" marT="7272" marB="0" anchor="b"/>
                </a:tc>
                <a:tc>
                  <a:txBody>
                    <a:bodyPr/>
                    <a:lstStyle/>
                    <a:p>
                      <a:pPr algn="ctr" fontAlgn="b"/>
                      <a:r>
                        <a:rPr lang="pt-PT" sz="1800" u="none" strike="noStrike">
                          <a:effectLst/>
                        </a:rPr>
                        <a:t>2,7</a:t>
                      </a:r>
                      <a:endParaRPr lang="pt-PT" sz="1800" b="0" i="0" u="none" strike="noStrike">
                        <a:effectLst/>
                        <a:latin typeface="Times New Roman"/>
                      </a:endParaRPr>
                    </a:p>
                  </a:txBody>
                  <a:tcPr marL="7272" marR="7272" marT="7272" marB="0" anchor="b"/>
                </a:tc>
                <a:tc>
                  <a:txBody>
                    <a:bodyPr/>
                    <a:lstStyle/>
                    <a:p>
                      <a:pPr algn="ctr" fontAlgn="b"/>
                      <a:r>
                        <a:rPr lang="pt-PT" sz="1800" u="none" strike="noStrike">
                          <a:effectLst/>
                        </a:rPr>
                        <a:t>36,2</a:t>
                      </a:r>
                      <a:endParaRPr lang="pt-PT" sz="1800" b="0" i="0" u="none" strike="noStrike">
                        <a:effectLst/>
                        <a:latin typeface="Times New Roman"/>
                      </a:endParaRPr>
                    </a:p>
                  </a:txBody>
                  <a:tcPr marL="7272" marR="7272" marT="7272" marB="0" anchor="b"/>
                </a:tc>
                <a:tc>
                  <a:txBody>
                    <a:bodyPr/>
                    <a:lstStyle/>
                    <a:p>
                      <a:pPr algn="ctr" fontAlgn="b"/>
                      <a:r>
                        <a:rPr lang="pt-PT" sz="1800" u="none" strike="noStrike">
                          <a:effectLst/>
                        </a:rPr>
                        <a:t>0,4</a:t>
                      </a:r>
                      <a:endParaRPr lang="pt-PT" sz="1800" b="0" i="0" u="none" strike="noStrike">
                        <a:effectLst/>
                        <a:latin typeface="Times New Roman"/>
                      </a:endParaRPr>
                    </a:p>
                  </a:txBody>
                  <a:tcPr marL="7272" marR="7272" marT="7272" marB="0" anchor="b"/>
                </a:tc>
                <a:tc>
                  <a:txBody>
                    <a:bodyPr/>
                    <a:lstStyle/>
                    <a:p>
                      <a:pPr algn="ctr" fontAlgn="b"/>
                      <a:r>
                        <a:rPr lang="pt-PT" sz="1800" u="none" strike="noStrike" dirty="0">
                          <a:effectLst/>
                        </a:rPr>
                        <a:t>12,3</a:t>
                      </a:r>
                      <a:endParaRPr lang="pt-PT" sz="1800" b="0" i="0" u="none" strike="noStrike" dirty="0">
                        <a:effectLst/>
                        <a:latin typeface="Times New Roman"/>
                      </a:endParaRPr>
                    </a:p>
                  </a:txBody>
                  <a:tcPr marL="7272" marR="7272" marT="7272" marB="0" anchor="b"/>
                </a:tc>
                <a:tc>
                  <a:txBody>
                    <a:bodyPr/>
                    <a:lstStyle/>
                    <a:p>
                      <a:pPr algn="ctr" fontAlgn="b"/>
                      <a:r>
                        <a:rPr lang="pt-PT" sz="1800" u="none" strike="noStrike" dirty="0">
                          <a:effectLst/>
                        </a:rPr>
                        <a:t>3,7</a:t>
                      </a:r>
                      <a:endParaRPr lang="pt-PT" sz="1800" b="0" i="0" u="none" strike="noStrike" dirty="0">
                        <a:effectLst/>
                        <a:latin typeface="Times New Roman"/>
                      </a:endParaRPr>
                    </a:p>
                  </a:txBody>
                  <a:tcPr marL="7272" marR="7272" marT="7272" marB="0" anchor="b"/>
                </a:tc>
                <a:tc>
                  <a:txBody>
                    <a:bodyPr/>
                    <a:lstStyle/>
                    <a:p>
                      <a:pPr algn="ctr" fontAlgn="b"/>
                      <a:r>
                        <a:rPr lang="pt-PT" sz="1800" u="none" strike="noStrike" dirty="0">
                          <a:effectLst/>
                        </a:rPr>
                        <a:t>24,1</a:t>
                      </a:r>
                      <a:endParaRPr lang="pt-PT" sz="1800" b="0" i="0" u="none" strike="noStrike" dirty="0">
                        <a:effectLst/>
                        <a:latin typeface="Times New Roman"/>
                      </a:endParaRPr>
                    </a:p>
                  </a:txBody>
                  <a:tcPr marL="7272" marR="7272" marT="7272" marB="0" anchor="b"/>
                </a:tc>
              </a:tr>
              <a:tr h="382295">
                <a:tc>
                  <a:txBody>
                    <a:bodyPr/>
                    <a:lstStyle/>
                    <a:p>
                      <a:pPr algn="l" fontAlgn="b"/>
                      <a:r>
                        <a:rPr lang="pt-PT" sz="1800" u="none" strike="noStrike">
                          <a:effectLst/>
                        </a:rPr>
                        <a:t>Middle East</a:t>
                      </a:r>
                      <a:endParaRPr lang="pt-PT" sz="1800" b="0" i="0" u="none" strike="noStrike">
                        <a:effectLst/>
                        <a:latin typeface="Times New Roman"/>
                      </a:endParaRPr>
                    </a:p>
                  </a:txBody>
                  <a:tcPr marL="7272" marR="7272" marT="7272" marB="0" anchor="b"/>
                </a:tc>
                <a:tc>
                  <a:txBody>
                    <a:bodyPr/>
                    <a:lstStyle/>
                    <a:p>
                      <a:pPr algn="ctr" fontAlgn="b"/>
                      <a:r>
                        <a:rPr lang="pt-PT" sz="1800" u="none" strike="noStrike">
                          <a:effectLst/>
                        </a:rPr>
                        <a:t>8,8</a:t>
                      </a:r>
                      <a:endParaRPr lang="pt-PT" sz="1800" b="0" i="0" u="none" strike="noStrike">
                        <a:effectLst/>
                        <a:latin typeface="Times New Roman"/>
                      </a:endParaRPr>
                    </a:p>
                  </a:txBody>
                  <a:tcPr marL="7272" marR="7272" marT="7272" marB="0" anchor="b"/>
                </a:tc>
                <a:tc>
                  <a:txBody>
                    <a:bodyPr/>
                    <a:lstStyle/>
                    <a:p>
                      <a:pPr algn="ctr" fontAlgn="b"/>
                      <a:r>
                        <a:rPr lang="pt-PT" sz="1800" u="none" strike="noStrike">
                          <a:effectLst/>
                        </a:rPr>
                        <a:t>0,8</a:t>
                      </a:r>
                      <a:endParaRPr lang="pt-PT" sz="1800" b="0" i="0" u="none" strike="noStrike">
                        <a:effectLst/>
                        <a:latin typeface="Times New Roman"/>
                      </a:endParaRPr>
                    </a:p>
                  </a:txBody>
                  <a:tcPr marL="7272" marR="7272" marT="7272" marB="0" anchor="b"/>
                </a:tc>
                <a:tc>
                  <a:txBody>
                    <a:bodyPr/>
                    <a:lstStyle/>
                    <a:p>
                      <a:pPr algn="ctr" fontAlgn="b"/>
                      <a:r>
                        <a:rPr lang="pt-PT" sz="1800" u="none" strike="noStrike">
                          <a:effectLst/>
                        </a:rPr>
                        <a:t>12,1</a:t>
                      </a:r>
                      <a:endParaRPr lang="pt-PT" sz="1800" b="0" i="0" u="none" strike="noStrike">
                        <a:effectLst/>
                        <a:latin typeface="Times New Roman"/>
                      </a:endParaRPr>
                    </a:p>
                  </a:txBody>
                  <a:tcPr marL="7272" marR="7272" marT="7272" marB="0" anchor="b"/>
                </a:tc>
                <a:tc>
                  <a:txBody>
                    <a:bodyPr/>
                    <a:lstStyle/>
                    <a:p>
                      <a:pPr algn="ctr" fontAlgn="b"/>
                      <a:r>
                        <a:rPr lang="pt-PT" sz="1800" u="none" strike="noStrike">
                          <a:effectLst/>
                        </a:rPr>
                        <a:t>0,5</a:t>
                      </a:r>
                      <a:endParaRPr lang="pt-PT" sz="1800" b="0" i="0" u="none" strike="noStrike">
                        <a:effectLst/>
                        <a:latin typeface="Times New Roman"/>
                      </a:endParaRPr>
                    </a:p>
                  </a:txBody>
                  <a:tcPr marL="7272" marR="7272" marT="7272" marB="0" anchor="b"/>
                </a:tc>
                <a:tc>
                  <a:txBody>
                    <a:bodyPr/>
                    <a:lstStyle/>
                    <a:p>
                      <a:pPr algn="ctr" fontAlgn="b"/>
                      <a:r>
                        <a:rPr lang="pt-PT" sz="1800" u="none" strike="noStrike">
                          <a:effectLst/>
                        </a:rPr>
                        <a:t>3,2</a:t>
                      </a:r>
                      <a:endParaRPr lang="pt-PT" sz="1800" b="0" i="0" u="none" strike="noStrike">
                        <a:effectLst/>
                        <a:latin typeface="Times New Roman"/>
                      </a:endParaRPr>
                    </a:p>
                  </a:txBody>
                  <a:tcPr marL="7272" marR="7272" marT="7272" marB="0" anchor="b"/>
                </a:tc>
                <a:tc>
                  <a:txBody>
                    <a:bodyPr/>
                    <a:lstStyle/>
                    <a:p>
                      <a:pPr algn="ctr" fontAlgn="b"/>
                      <a:r>
                        <a:rPr lang="pt-PT" sz="1800" u="none" strike="noStrike" dirty="0">
                          <a:effectLst/>
                        </a:rPr>
                        <a:t>10,0</a:t>
                      </a:r>
                      <a:endParaRPr lang="pt-PT" sz="1800" b="0" i="0" u="none" strike="noStrike" dirty="0">
                        <a:effectLst/>
                        <a:latin typeface="Times New Roman"/>
                      </a:endParaRPr>
                    </a:p>
                  </a:txBody>
                  <a:tcPr marL="7272" marR="7272" marT="7272" marB="0" anchor="b"/>
                </a:tc>
                <a:tc>
                  <a:txBody>
                    <a:bodyPr/>
                    <a:lstStyle/>
                    <a:p>
                      <a:pPr algn="ctr" fontAlgn="b"/>
                      <a:r>
                        <a:rPr lang="pt-PT" sz="1800" u="none" strike="noStrike" dirty="0">
                          <a:effectLst/>
                        </a:rPr>
                        <a:t>52,6</a:t>
                      </a:r>
                      <a:endParaRPr lang="pt-PT" sz="1800" b="0" i="0" u="none" strike="noStrike" dirty="0">
                        <a:effectLst/>
                        <a:latin typeface="Times New Roman"/>
                      </a:endParaRPr>
                    </a:p>
                  </a:txBody>
                  <a:tcPr marL="7272" marR="7272" marT="7272" marB="0" anchor="b"/>
                </a:tc>
              </a:tr>
              <a:tr h="382295">
                <a:tc>
                  <a:txBody>
                    <a:bodyPr/>
                    <a:lstStyle/>
                    <a:p>
                      <a:pPr algn="l" fontAlgn="b"/>
                      <a:r>
                        <a:rPr lang="pt-PT" sz="1800" u="none" strike="noStrike">
                          <a:effectLst/>
                        </a:rPr>
                        <a:t>Asia</a:t>
                      </a:r>
                      <a:endParaRPr lang="pt-PT" sz="1800" b="0" i="0" u="none" strike="noStrike">
                        <a:effectLst/>
                        <a:latin typeface="Times New Roman"/>
                      </a:endParaRPr>
                    </a:p>
                  </a:txBody>
                  <a:tcPr marL="7272" marR="7272" marT="7272" marB="0" anchor="b"/>
                </a:tc>
                <a:tc>
                  <a:txBody>
                    <a:bodyPr/>
                    <a:lstStyle/>
                    <a:p>
                      <a:pPr algn="ctr" fontAlgn="b"/>
                      <a:r>
                        <a:rPr lang="pt-PT" sz="1800" u="none" strike="noStrike">
                          <a:effectLst/>
                        </a:rPr>
                        <a:t>17,1</a:t>
                      </a:r>
                      <a:endParaRPr lang="pt-PT" sz="1800" b="0" i="0" u="none" strike="noStrike">
                        <a:effectLst/>
                        <a:latin typeface="Times New Roman"/>
                      </a:endParaRPr>
                    </a:p>
                  </a:txBody>
                  <a:tcPr marL="7272" marR="7272" marT="7272" marB="0" anchor="b"/>
                </a:tc>
                <a:tc>
                  <a:txBody>
                    <a:bodyPr/>
                    <a:lstStyle/>
                    <a:p>
                      <a:pPr algn="ctr" fontAlgn="b"/>
                      <a:r>
                        <a:rPr lang="pt-PT" sz="1800" u="none" strike="noStrike">
                          <a:effectLst/>
                        </a:rPr>
                        <a:t>3,2</a:t>
                      </a:r>
                      <a:endParaRPr lang="pt-PT" sz="1800" b="0" i="0" u="none" strike="noStrike">
                        <a:effectLst/>
                        <a:latin typeface="Times New Roman"/>
                      </a:endParaRPr>
                    </a:p>
                  </a:txBody>
                  <a:tcPr marL="7272" marR="7272" marT="7272" marB="0" anchor="b"/>
                </a:tc>
                <a:tc>
                  <a:txBody>
                    <a:bodyPr/>
                    <a:lstStyle/>
                    <a:p>
                      <a:pPr algn="ctr" fontAlgn="b"/>
                      <a:r>
                        <a:rPr lang="pt-PT" sz="1800" u="none" strike="noStrike">
                          <a:effectLst/>
                        </a:rPr>
                        <a:t>17,2</a:t>
                      </a:r>
                      <a:endParaRPr lang="pt-PT" sz="1800" b="0" i="0" u="none" strike="noStrike">
                        <a:effectLst/>
                        <a:latin typeface="Times New Roman"/>
                      </a:endParaRPr>
                    </a:p>
                  </a:txBody>
                  <a:tcPr marL="7272" marR="7272" marT="7272" marB="0" anchor="b"/>
                </a:tc>
                <a:tc>
                  <a:txBody>
                    <a:bodyPr/>
                    <a:lstStyle/>
                    <a:p>
                      <a:pPr algn="ctr" fontAlgn="b"/>
                      <a:r>
                        <a:rPr lang="pt-PT" sz="1800" u="none" strike="noStrike">
                          <a:effectLst/>
                        </a:rPr>
                        <a:t>1,8</a:t>
                      </a:r>
                      <a:endParaRPr lang="pt-PT" sz="1800" b="0" i="0" u="none" strike="noStrike">
                        <a:effectLst/>
                        <a:latin typeface="Times New Roman"/>
                      </a:endParaRPr>
                    </a:p>
                  </a:txBody>
                  <a:tcPr marL="7272" marR="7272" marT="7272" marB="0" anchor="b"/>
                </a:tc>
                <a:tc>
                  <a:txBody>
                    <a:bodyPr/>
                    <a:lstStyle/>
                    <a:p>
                      <a:pPr algn="ctr" fontAlgn="b"/>
                      <a:r>
                        <a:rPr lang="pt-PT" sz="1800" u="none" strike="noStrike">
                          <a:effectLst/>
                        </a:rPr>
                        <a:t>2,7</a:t>
                      </a:r>
                      <a:endParaRPr lang="pt-PT" sz="1800" b="0" i="0" u="none" strike="noStrike">
                        <a:effectLst/>
                        <a:latin typeface="Times New Roman"/>
                      </a:endParaRPr>
                    </a:p>
                  </a:txBody>
                  <a:tcPr marL="7272" marR="7272" marT="7272" marB="0" anchor="b"/>
                </a:tc>
                <a:tc>
                  <a:txBody>
                    <a:bodyPr/>
                    <a:lstStyle/>
                    <a:p>
                      <a:pPr algn="ctr" fontAlgn="b"/>
                      <a:r>
                        <a:rPr lang="pt-PT" sz="1800" u="none" strike="noStrike">
                          <a:effectLst/>
                        </a:rPr>
                        <a:t>4,2</a:t>
                      </a:r>
                      <a:endParaRPr lang="pt-PT" sz="1800" b="0" i="0" u="none" strike="noStrike">
                        <a:effectLst/>
                        <a:latin typeface="Times New Roman"/>
                      </a:endParaRPr>
                    </a:p>
                  </a:txBody>
                  <a:tcPr marL="7272" marR="7272" marT="7272" marB="0" anchor="b"/>
                </a:tc>
                <a:tc>
                  <a:txBody>
                    <a:bodyPr/>
                    <a:lstStyle/>
                    <a:p>
                      <a:pPr algn="ctr" fontAlgn="b"/>
                      <a:r>
                        <a:rPr lang="pt-PT" sz="1800" u="none" strike="noStrike" dirty="0">
                          <a:effectLst/>
                        </a:rPr>
                        <a:t>52,6</a:t>
                      </a:r>
                      <a:endParaRPr lang="pt-PT" sz="1800" b="0" i="0" u="none" strike="noStrike" dirty="0">
                        <a:effectLst/>
                        <a:latin typeface="Times New Roman"/>
                      </a:endParaRPr>
                    </a:p>
                  </a:txBody>
                  <a:tcPr marL="7272" marR="7272" marT="7272" marB="0" anchor="b"/>
                </a:tc>
              </a:tr>
            </a:tbl>
          </a:graphicData>
        </a:graphic>
      </p:graphicFrame>
    </p:spTree>
    <p:extLst>
      <p:ext uri="{BB962C8B-B14F-4D97-AF65-F5344CB8AC3E}">
        <p14:creationId xmlns:p14="http://schemas.microsoft.com/office/powerpoint/2010/main" xmlns="" val="3753402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737738208"/>
              </p:ext>
            </p:extLst>
          </p:nvPr>
        </p:nvGraphicFramePr>
        <p:xfrm>
          <a:off x="611560" y="1052736"/>
          <a:ext cx="7569769" cy="4464499"/>
        </p:xfrm>
        <a:graphic>
          <a:graphicData uri="http://schemas.openxmlformats.org/drawingml/2006/table">
            <a:tbl>
              <a:tblPr/>
              <a:tblGrid>
                <a:gridCol w="2112881"/>
                <a:gridCol w="682111"/>
                <a:gridCol w="682111"/>
                <a:gridCol w="682111"/>
                <a:gridCol w="682111"/>
                <a:gridCol w="682111"/>
                <a:gridCol w="682111"/>
                <a:gridCol w="682111"/>
                <a:gridCol w="682111"/>
              </a:tblGrid>
              <a:tr h="978411">
                <a:tc>
                  <a:txBody>
                    <a:bodyPr/>
                    <a:lstStyle/>
                    <a:p>
                      <a:pPr algn="r" fontAlgn="b"/>
                      <a:r>
                        <a:rPr lang="pt-PT" sz="1400" b="1" i="0" u="none" strike="noStrike" dirty="0">
                          <a:solidFill>
                            <a:srgbClr val="FFFFFF"/>
                          </a:solidFill>
                          <a:effectLst/>
                          <a:latin typeface="Arial Narrow"/>
                        </a:rPr>
                        <a:t>Destination </a:t>
                      </a:r>
                    </a:p>
                  </a:txBody>
                  <a:tcPr marL="7620" marR="7620" marT="7620" marB="0" anchor="b">
                    <a:lnL>
                      <a:noFill/>
                    </a:lnL>
                    <a:lnR w="6350" cap="flat" cmpd="sng" algn="ctr">
                      <a:solidFill>
                        <a:srgbClr val="800080"/>
                      </a:solidFill>
                      <a:prstDash val="solid"/>
                      <a:round/>
                      <a:headEnd type="none" w="med" len="med"/>
                      <a:tailEnd type="none" w="med" len="med"/>
                    </a:lnR>
                    <a:lnT>
                      <a:noFill/>
                    </a:lnT>
                    <a:lnB>
                      <a:noFill/>
                    </a:lnB>
                    <a:solidFill>
                      <a:srgbClr val="3EBA7C"/>
                    </a:solidFill>
                  </a:tcPr>
                </a:tc>
                <a:tc>
                  <a:txBody>
                    <a:bodyPr/>
                    <a:lstStyle/>
                    <a:p>
                      <a:pPr algn="ctr" fontAlgn="b"/>
                      <a:r>
                        <a:rPr lang="pt-PT" sz="1400" b="1" i="0" u="none" strike="noStrike" dirty="0">
                          <a:solidFill>
                            <a:srgbClr val="C00000"/>
                          </a:solidFill>
                          <a:effectLst/>
                          <a:latin typeface="Arial Narrow"/>
                        </a:rPr>
                        <a:t>World </a:t>
                      </a:r>
                    </a:p>
                  </a:txBody>
                  <a:tcPr marL="7620" marR="7620" marT="7620" marB="0" anchor="b">
                    <a:lnL w="6350" cap="flat" cmpd="sng" algn="ctr">
                      <a:solidFill>
                        <a:srgbClr val="800080"/>
                      </a:solidFill>
                      <a:prstDash val="solid"/>
                      <a:round/>
                      <a:headEnd type="none" w="med" len="med"/>
                      <a:tailEnd type="none" w="med" len="med"/>
                    </a:lnL>
                    <a:lnR w="6350" cap="flat" cmpd="sng" algn="ctr">
                      <a:solidFill>
                        <a:srgbClr val="800080"/>
                      </a:solidFill>
                      <a:prstDash val="solid"/>
                      <a:round/>
                      <a:headEnd type="none" w="med" len="med"/>
                      <a:tailEnd type="none" w="med" len="med"/>
                    </a:lnR>
                    <a:lnT>
                      <a:noFill/>
                    </a:lnT>
                    <a:lnB>
                      <a:noFill/>
                    </a:lnB>
                    <a:solidFill>
                      <a:schemeClr val="bg2">
                        <a:lumMod val="90000"/>
                      </a:schemeClr>
                    </a:solidFill>
                  </a:tcPr>
                </a:tc>
                <a:tc>
                  <a:txBody>
                    <a:bodyPr/>
                    <a:lstStyle/>
                    <a:p>
                      <a:pPr algn="ctr" fontAlgn="b"/>
                      <a:r>
                        <a:rPr lang="pt-PT" sz="1400" b="1" i="0" u="none" strike="noStrike">
                          <a:solidFill>
                            <a:srgbClr val="FFFFFF"/>
                          </a:solidFill>
                          <a:effectLst/>
                          <a:latin typeface="Arial Narrow"/>
                        </a:rPr>
                        <a:t> North America </a:t>
                      </a:r>
                    </a:p>
                  </a:txBody>
                  <a:tcPr marL="7620" marR="7620" marT="7620" marB="0" anchor="b">
                    <a:lnL w="6350" cap="flat" cmpd="sng" algn="ctr">
                      <a:solidFill>
                        <a:srgbClr val="800080"/>
                      </a:solidFill>
                      <a:prstDash val="solid"/>
                      <a:round/>
                      <a:headEnd type="none" w="med" len="med"/>
                      <a:tailEnd type="none" w="med" len="med"/>
                    </a:lnL>
                    <a:lnR w="6350" cap="flat" cmpd="sng" algn="ctr">
                      <a:solidFill>
                        <a:srgbClr val="800080"/>
                      </a:solidFill>
                      <a:prstDash val="solid"/>
                      <a:round/>
                      <a:headEnd type="none" w="med" len="med"/>
                      <a:tailEnd type="none" w="med" len="med"/>
                    </a:lnR>
                    <a:lnT>
                      <a:noFill/>
                    </a:lnT>
                    <a:lnB>
                      <a:noFill/>
                    </a:lnB>
                    <a:solidFill>
                      <a:srgbClr val="3EBA7C"/>
                    </a:solidFill>
                  </a:tcPr>
                </a:tc>
                <a:tc>
                  <a:txBody>
                    <a:bodyPr/>
                    <a:lstStyle/>
                    <a:p>
                      <a:pPr algn="ctr" fontAlgn="b"/>
                      <a:r>
                        <a:rPr lang="pt-PT" sz="1400" b="1" i="0" u="none" strike="noStrike">
                          <a:solidFill>
                            <a:srgbClr val="FFFFFF"/>
                          </a:solidFill>
                          <a:effectLst/>
                          <a:latin typeface="Arial Narrow"/>
                        </a:rPr>
                        <a:t> South and Central America </a:t>
                      </a:r>
                    </a:p>
                  </a:txBody>
                  <a:tcPr marL="7620" marR="7620" marT="7620" marB="0" anchor="b">
                    <a:lnL w="6350" cap="flat" cmpd="sng" algn="ctr">
                      <a:solidFill>
                        <a:srgbClr val="800080"/>
                      </a:solidFill>
                      <a:prstDash val="solid"/>
                      <a:round/>
                      <a:headEnd type="none" w="med" len="med"/>
                      <a:tailEnd type="none" w="med" len="med"/>
                    </a:lnL>
                    <a:lnR w="6350" cap="flat" cmpd="sng" algn="ctr">
                      <a:solidFill>
                        <a:srgbClr val="800080"/>
                      </a:solidFill>
                      <a:prstDash val="solid"/>
                      <a:round/>
                      <a:headEnd type="none" w="med" len="med"/>
                      <a:tailEnd type="none" w="med" len="med"/>
                    </a:lnR>
                    <a:lnT>
                      <a:noFill/>
                    </a:lnT>
                    <a:lnB>
                      <a:noFill/>
                    </a:lnB>
                    <a:solidFill>
                      <a:srgbClr val="3EBA7C"/>
                    </a:solidFill>
                  </a:tcPr>
                </a:tc>
                <a:tc>
                  <a:txBody>
                    <a:bodyPr/>
                    <a:lstStyle/>
                    <a:p>
                      <a:pPr algn="ctr" fontAlgn="b"/>
                      <a:r>
                        <a:rPr lang="pt-PT" sz="1400" b="1" i="0" u="none" strike="noStrike">
                          <a:solidFill>
                            <a:srgbClr val="FFFFFF"/>
                          </a:solidFill>
                          <a:effectLst/>
                          <a:latin typeface="Arial Narrow"/>
                        </a:rPr>
                        <a:t> Europe </a:t>
                      </a:r>
                    </a:p>
                  </a:txBody>
                  <a:tcPr marL="7620" marR="7620" marT="7620" marB="0" anchor="b">
                    <a:lnL w="6350" cap="flat" cmpd="sng" algn="ctr">
                      <a:solidFill>
                        <a:srgbClr val="800080"/>
                      </a:solidFill>
                      <a:prstDash val="solid"/>
                      <a:round/>
                      <a:headEnd type="none" w="med" len="med"/>
                      <a:tailEnd type="none" w="med" len="med"/>
                    </a:lnL>
                    <a:lnR w="6350" cap="flat" cmpd="sng" algn="ctr">
                      <a:solidFill>
                        <a:srgbClr val="800080"/>
                      </a:solidFill>
                      <a:prstDash val="solid"/>
                      <a:round/>
                      <a:headEnd type="none" w="med" len="med"/>
                      <a:tailEnd type="none" w="med" len="med"/>
                    </a:lnR>
                    <a:lnT>
                      <a:noFill/>
                    </a:lnT>
                    <a:lnB>
                      <a:noFill/>
                    </a:lnB>
                    <a:solidFill>
                      <a:srgbClr val="3EBA7C"/>
                    </a:solidFill>
                  </a:tcPr>
                </a:tc>
                <a:tc>
                  <a:txBody>
                    <a:bodyPr/>
                    <a:lstStyle/>
                    <a:p>
                      <a:pPr algn="ctr" fontAlgn="b"/>
                      <a:r>
                        <a:rPr lang="pt-PT" sz="1400" b="1" i="0" u="none" strike="noStrike">
                          <a:solidFill>
                            <a:srgbClr val="FFFFFF"/>
                          </a:solidFill>
                          <a:effectLst/>
                          <a:latin typeface="Arial Narrow"/>
                        </a:rPr>
                        <a:t> CIS </a:t>
                      </a:r>
                    </a:p>
                  </a:txBody>
                  <a:tcPr marL="7620" marR="7620" marT="7620" marB="0" anchor="b">
                    <a:lnL w="6350" cap="flat" cmpd="sng" algn="ctr">
                      <a:solidFill>
                        <a:srgbClr val="800080"/>
                      </a:solidFill>
                      <a:prstDash val="solid"/>
                      <a:round/>
                      <a:headEnd type="none" w="med" len="med"/>
                      <a:tailEnd type="none" w="med" len="med"/>
                    </a:lnL>
                    <a:lnR w="6350" cap="flat" cmpd="sng" algn="ctr">
                      <a:solidFill>
                        <a:srgbClr val="800080"/>
                      </a:solidFill>
                      <a:prstDash val="solid"/>
                      <a:round/>
                      <a:headEnd type="none" w="med" len="med"/>
                      <a:tailEnd type="none" w="med" len="med"/>
                    </a:lnR>
                    <a:lnT>
                      <a:noFill/>
                    </a:lnT>
                    <a:lnB>
                      <a:noFill/>
                    </a:lnB>
                    <a:solidFill>
                      <a:srgbClr val="3EBA7C"/>
                    </a:solidFill>
                  </a:tcPr>
                </a:tc>
                <a:tc>
                  <a:txBody>
                    <a:bodyPr/>
                    <a:lstStyle/>
                    <a:p>
                      <a:pPr algn="ctr" fontAlgn="b"/>
                      <a:r>
                        <a:rPr lang="pt-PT" sz="1400" b="1" i="0" u="none" strike="noStrike">
                          <a:solidFill>
                            <a:srgbClr val="FFFFFF"/>
                          </a:solidFill>
                          <a:effectLst/>
                          <a:latin typeface="Arial Narrow"/>
                        </a:rPr>
                        <a:t> Africa </a:t>
                      </a:r>
                    </a:p>
                  </a:txBody>
                  <a:tcPr marL="7620" marR="7620" marT="7620" marB="0" anchor="b">
                    <a:lnL w="6350" cap="flat" cmpd="sng" algn="ctr">
                      <a:solidFill>
                        <a:srgbClr val="800080"/>
                      </a:solidFill>
                      <a:prstDash val="solid"/>
                      <a:round/>
                      <a:headEnd type="none" w="med" len="med"/>
                      <a:tailEnd type="none" w="med" len="med"/>
                    </a:lnL>
                    <a:lnR w="6350" cap="flat" cmpd="sng" algn="ctr">
                      <a:solidFill>
                        <a:srgbClr val="800080"/>
                      </a:solidFill>
                      <a:prstDash val="solid"/>
                      <a:round/>
                      <a:headEnd type="none" w="med" len="med"/>
                      <a:tailEnd type="none" w="med" len="med"/>
                    </a:lnR>
                    <a:lnT>
                      <a:noFill/>
                    </a:lnT>
                    <a:lnB>
                      <a:noFill/>
                    </a:lnB>
                    <a:solidFill>
                      <a:srgbClr val="3EBA7C"/>
                    </a:solidFill>
                  </a:tcPr>
                </a:tc>
                <a:tc>
                  <a:txBody>
                    <a:bodyPr/>
                    <a:lstStyle/>
                    <a:p>
                      <a:pPr algn="ctr" fontAlgn="b"/>
                      <a:r>
                        <a:rPr lang="pt-PT" sz="1400" b="1" i="0" u="none" strike="noStrike">
                          <a:solidFill>
                            <a:srgbClr val="FFFFFF"/>
                          </a:solidFill>
                          <a:effectLst/>
                          <a:latin typeface="Arial Narrow"/>
                        </a:rPr>
                        <a:t> Middle East </a:t>
                      </a:r>
                    </a:p>
                  </a:txBody>
                  <a:tcPr marL="7620" marR="7620" marT="7620" marB="0" anchor="b">
                    <a:lnL w="6350" cap="flat" cmpd="sng" algn="ctr">
                      <a:solidFill>
                        <a:srgbClr val="800080"/>
                      </a:solidFill>
                      <a:prstDash val="solid"/>
                      <a:round/>
                      <a:headEnd type="none" w="med" len="med"/>
                      <a:tailEnd type="none" w="med" len="med"/>
                    </a:lnL>
                    <a:lnR w="6350" cap="flat" cmpd="sng" algn="ctr">
                      <a:solidFill>
                        <a:srgbClr val="800080"/>
                      </a:solidFill>
                      <a:prstDash val="solid"/>
                      <a:round/>
                      <a:headEnd type="none" w="med" len="med"/>
                      <a:tailEnd type="none" w="med" len="med"/>
                    </a:lnR>
                    <a:lnT>
                      <a:noFill/>
                    </a:lnT>
                    <a:lnB>
                      <a:noFill/>
                    </a:lnB>
                    <a:solidFill>
                      <a:srgbClr val="3EBA7C"/>
                    </a:solidFill>
                  </a:tcPr>
                </a:tc>
                <a:tc>
                  <a:txBody>
                    <a:bodyPr/>
                    <a:lstStyle/>
                    <a:p>
                      <a:pPr algn="ctr" fontAlgn="b"/>
                      <a:r>
                        <a:rPr lang="pt-PT" sz="1400" b="1" i="0" u="none" strike="noStrike">
                          <a:solidFill>
                            <a:srgbClr val="FFFFFF"/>
                          </a:solidFill>
                          <a:effectLst/>
                          <a:latin typeface="Arial Narrow"/>
                        </a:rPr>
                        <a:t> Asia </a:t>
                      </a:r>
                    </a:p>
                  </a:txBody>
                  <a:tcPr marL="7620" marR="7620" marT="7620" marB="0" anchor="b">
                    <a:lnL w="6350" cap="flat" cmpd="sng" algn="ctr">
                      <a:solidFill>
                        <a:srgbClr val="800080"/>
                      </a:solidFill>
                      <a:prstDash val="solid"/>
                      <a:round/>
                      <a:headEnd type="none" w="med" len="med"/>
                      <a:tailEnd type="none" w="med" len="med"/>
                    </a:lnL>
                    <a:lnR>
                      <a:noFill/>
                    </a:lnR>
                    <a:lnT>
                      <a:noFill/>
                    </a:lnT>
                    <a:lnB>
                      <a:noFill/>
                    </a:lnB>
                    <a:solidFill>
                      <a:srgbClr val="3EBA7C"/>
                    </a:solidFill>
                  </a:tcPr>
                </a:tc>
              </a:tr>
              <a:tr h="392185">
                <a:tc>
                  <a:txBody>
                    <a:bodyPr/>
                    <a:lstStyle/>
                    <a:p>
                      <a:pPr algn="l" fontAlgn="b"/>
                      <a:r>
                        <a:rPr lang="pt-PT" sz="1400" b="1" i="0" u="none" strike="noStrike" dirty="0">
                          <a:solidFill>
                            <a:srgbClr val="008000"/>
                          </a:solidFill>
                          <a:effectLst/>
                          <a:latin typeface="Arial Narrow"/>
                        </a:rPr>
                        <a:t>Origin </a:t>
                      </a:r>
                    </a:p>
                  </a:txBody>
                  <a:tcPr marL="7620" marR="7620" marT="7620" marB="0" anchor="b">
                    <a:lnL>
                      <a:noFill/>
                    </a:lnL>
                    <a:lnR w="6350" cap="flat" cmpd="sng" algn="ctr">
                      <a:solidFill>
                        <a:srgbClr val="800080"/>
                      </a:solidFill>
                      <a:prstDash val="solid"/>
                      <a:round/>
                      <a:headEnd type="none" w="med" len="med"/>
                      <a:tailEnd type="none" w="med" len="med"/>
                    </a:lnR>
                    <a:lnT>
                      <a:noFill/>
                    </a:lnT>
                    <a:lnB>
                      <a:noFill/>
                    </a:lnB>
                    <a:solidFill>
                      <a:srgbClr val="90DA90"/>
                    </a:solidFill>
                  </a:tcPr>
                </a:tc>
                <a:tc>
                  <a:txBody>
                    <a:bodyPr/>
                    <a:lstStyle/>
                    <a:p>
                      <a:pPr algn="l" fontAlgn="b"/>
                      <a:r>
                        <a:rPr lang="pt-PT" sz="1400" b="0" i="0" u="none" strike="noStrike" dirty="0">
                          <a:solidFill>
                            <a:srgbClr val="C00000"/>
                          </a:solidFill>
                          <a:effectLst/>
                          <a:latin typeface="Arial Narrow"/>
                        </a:rPr>
                        <a:t> </a:t>
                      </a:r>
                    </a:p>
                  </a:txBody>
                  <a:tcPr marL="7620" marR="7620" marT="7620" marB="0" anchor="b">
                    <a:lnL w="6350" cap="flat" cmpd="sng" algn="ctr">
                      <a:solidFill>
                        <a:srgbClr val="800080"/>
                      </a:solidFill>
                      <a:prstDash val="solid"/>
                      <a:round/>
                      <a:headEnd type="none" w="med" len="med"/>
                      <a:tailEnd type="none" w="med" len="med"/>
                    </a:lnL>
                    <a:lnR w="6350" cap="flat" cmpd="sng" algn="ctr">
                      <a:solidFill>
                        <a:srgbClr val="800080"/>
                      </a:solidFill>
                      <a:prstDash val="solid"/>
                      <a:round/>
                      <a:headEnd type="none" w="med" len="med"/>
                      <a:tailEnd type="none" w="med" len="med"/>
                    </a:lnR>
                    <a:lnT>
                      <a:noFill/>
                    </a:lnT>
                    <a:lnB>
                      <a:noFill/>
                    </a:lnB>
                    <a:solidFill>
                      <a:schemeClr val="bg2">
                        <a:lumMod val="90000"/>
                      </a:schemeClr>
                    </a:solidFill>
                  </a:tcPr>
                </a:tc>
                <a:tc>
                  <a:txBody>
                    <a:bodyPr/>
                    <a:lstStyle/>
                    <a:p>
                      <a:pPr algn="l" fontAlgn="b"/>
                      <a:r>
                        <a:rPr lang="pt-PT" sz="1400" b="0" i="0" u="none" strike="noStrike" dirty="0">
                          <a:effectLst/>
                          <a:latin typeface="Arial Narrow"/>
                        </a:rPr>
                        <a:t> </a:t>
                      </a:r>
                    </a:p>
                  </a:txBody>
                  <a:tcPr marL="7620" marR="7620" marT="7620" marB="0" anchor="b">
                    <a:lnL w="6350" cap="flat" cmpd="sng" algn="ctr">
                      <a:solidFill>
                        <a:srgbClr val="800080"/>
                      </a:solidFill>
                      <a:prstDash val="solid"/>
                      <a:round/>
                      <a:headEnd type="none" w="med" len="med"/>
                      <a:tailEnd type="none" w="med" len="med"/>
                    </a:lnL>
                    <a:lnR w="6350" cap="flat" cmpd="sng" algn="ctr">
                      <a:solidFill>
                        <a:srgbClr val="800080"/>
                      </a:solidFill>
                      <a:prstDash val="solid"/>
                      <a:round/>
                      <a:headEnd type="none" w="med" len="med"/>
                      <a:tailEnd type="none" w="med" len="med"/>
                    </a:lnR>
                    <a:lnT>
                      <a:noFill/>
                    </a:lnT>
                    <a:lnB>
                      <a:noFill/>
                    </a:lnB>
                    <a:solidFill>
                      <a:srgbClr val="90DA90"/>
                    </a:solidFill>
                  </a:tcPr>
                </a:tc>
                <a:tc>
                  <a:txBody>
                    <a:bodyPr/>
                    <a:lstStyle/>
                    <a:p>
                      <a:pPr algn="l" fontAlgn="b"/>
                      <a:r>
                        <a:rPr lang="pt-PT" sz="1400" b="0" i="0" u="none" strike="noStrike">
                          <a:effectLst/>
                          <a:latin typeface="Arial Narrow"/>
                        </a:rPr>
                        <a:t> </a:t>
                      </a:r>
                    </a:p>
                  </a:txBody>
                  <a:tcPr marL="7620" marR="7620" marT="7620" marB="0" anchor="b">
                    <a:lnL w="6350" cap="flat" cmpd="sng" algn="ctr">
                      <a:solidFill>
                        <a:srgbClr val="800080"/>
                      </a:solidFill>
                      <a:prstDash val="solid"/>
                      <a:round/>
                      <a:headEnd type="none" w="med" len="med"/>
                      <a:tailEnd type="none" w="med" len="med"/>
                    </a:lnL>
                    <a:lnR w="6350" cap="flat" cmpd="sng" algn="ctr">
                      <a:solidFill>
                        <a:srgbClr val="800080"/>
                      </a:solidFill>
                      <a:prstDash val="solid"/>
                      <a:round/>
                      <a:headEnd type="none" w="med" len="med"/>
                      <a:tailEnd type="none" w="med" len="med"/>
                    </a:lnR>
                    <a:lnT>
                      <a:noFill/>
                    </a:lnT>
                    <a:lnB>
                      <a:noFill/>
                    </a:lnB>
                    <a:solidFill>
                      <a:srgbClr val="90DA90"/>
                    </a:solidFill>
                  </a:tcPr>
                </a:tc>
                <a:tc>
                  <a:txBody>
                    <a:bodyPr/>
                    <a:lstStyle/>
                    <a:p>
                      <a:pPr algn="l" fontAlgn="b"/>
                      <a:r>
                        <a:rPr lang="pt-PT" sz="1400" b="0" i="0" u="none" strike="noStrike">
                          <a:effectLst/>
                          <a:latin typeface="Arial Narrow"/>
                        </a:rPr>
                        <a:t> </a:t>
                      </a:r>
                    </a:p>
                  </a:txBody>
                  <a:tcPr marL="7620" marR="7620" marT="7620" marB="0" anchor="b">
                    <a:lnL w="6350" cap="flat" cmpd="sng" algn="ctr">
                      <a:solidFill>
                        <a:srgbClr val="800080"/>
                      </a:solidFill>
                      <a:prstDash val="solid"/>
                      <a:round/>
                      <a:headEnd type="none" w="med" len="med"/>
                      <a:tailEnd type="none" w="med" len="med"/>
                    </a:lnL>
                    <a:lnR w="6350" cap="flat" cmpd="sng" algn="ctr">
                      <a:solidFill>
                        <a:srgbClr val="800080"/>
                      </a:solidFill>
                      <a:prstDash val="solid"/>
                      <a:round/>
                      <a:headEnd type="none" w="med" len="med"/>
                      <a:tailEnd type="none" w="med" len="med"/>
                    </a:lnR>
                    <a:lnT>
                      <a:noFill/>
                    </a:lnT>
                    <a:lnB>
                      <a:noFill/>
                    </a:lnB>
                    <a:solidFill>
                      <a:srgbClr val="90DA90"/>
                    </a:solidFill>
                  </a:tcPr>
                </a:tc>
                <a:tc>
                  <a:txBody>
                    <a:bodyPr/>
                    <a:lstStyle/>
                    <a:p>
                      <a:pPr algn="l" fontAlgn="b"/>
                      <a:r>
                        <a:rPr lang="pt-PT" sz="1400" b="0" i="0" u="none" strike="noStrike">
                          <a:effectLst/>
                          <a:latin typeface="Arial Narrow"/>
                        </a:rPr>
                        <a:t> </a:t>
                      </a:r>
                    </a:p>
                  </a:txBody>
                  <a:tcPr marL="7620" marR="7620" marT="7620" marB="0" anchor="b">
                    <a:lnL w="6350" cap="flat" cmpd="sng" algn="ctr">
                      <a:solidFill>
                        <a:srgbClr val="800080"/>
                      </a:solidFill>
                      <a:prstDash val="solid"/>
                      <a:round/>
                      <a:headEnd type="none" w="med" len="med"/>
                      <a:tailEnd type="none" w="med" len="med"/>
                    </a:lnL>
                    <a:lnR w="6350" cap="flat" cmpd="sng" algn="ctr">
                      <a:solidFill>
                        <a:srgbClr val="800080"/>
                      </a:solidFill>
                      <a:prstDash val="solid"/>
                      <a:round/>
                      <a:headEnd type="none" w="med" len="med"/>
                      <a:tailEnd type="none" w="med" len="med"/>
                    </a:lnR>
                    <a:lnT>
                      <a:noFill/>
                    </a:lnT>
                    <a:lnB>
                      <a:noFill/>
                    </a:lnB>
                    <a:solidFill>
                      <a:srgbClr val="90DA90"/>
                    </a:solidFill>
                  </a:tcPr>
                </a:tc>
                <a:tc>
                  <a:txBody>
                    <a:bodyPr/>
                    <a:lstStyle/>
                    <a:p>
                      <a:pPr algn="l" fontAlgn="b"/>
                      <a:r>
                        <a:rPr lang="pt-PT" sz="1400" b="0" i="0" u="none" strike="noStrike">
                          <a:effectLst/>
                          <a:latin typeface="Arial Narrow"/>
                        </a:rPr>
                        <a:t> </a:t>
                      </a:r>
                    </a:p>
                  </a:txBody>
                  <a:tcPr marL="7620" marR="7620" marT="7620" marB="0" anchor="b">
                    <a:lnL w="6350" cap="flat" cmpd="sng" algn="ctr">
                      <a:solidFill>
                        <a:srgbClr val="800080"/>
                      </a:solidFill>
                      <a:prstDash val="solid"/>
                      <a:round/>
                      <a:headEnd type="none" w="med" len="med"/>
                      <a:tailEnd type="none" w="med" len="med"/>
                    </a:lnL>
                    <a:lnR w="6350" cap="flat" cmpd="sng" algn="ctr">
                      <a:solidFill>
                        <a:srgbClr val="800080"/>
                      </a:solidFill>
                      <a:prstDash val="solid"/>
                      <a:round/>
                      <a:headEnd type="none" w="med" len="med"/>
                      <a:tailEnd type="none" w="med" len="med"/>
                    </a:lnR>
                    <a:lnT>
                      <a:noFill/>
                    </a:lnT>
                    <a:lnB>
                      <a:noFill/>
                    </a:lnB>
                    <a:solidFill>
                      <a:srgbClr val="90DA90"/>
                    </a:solidFill>
                  </a:tcPr>
                </a:tc>
                <a:tc>
                  <a:txBody>
                    <a:bodyPr/>
                    <a:lstStyle/>
                    <a:p>
                      <a:pPr algn="l" fontAlgn="b"/>
                      <a:r>
                        <a:rPr lang="pt-PT" sz="1400" b="0" i="0" u="none" strike="noStrike">
                          <a:effectLst/>
                          <a:latin typeface="Arial Narrow"/>
                        </a:rPr>
                        <a:t> </a:t>
                      </a:r>
                    </a:p>
                  </a:txBody>
                  <a:tcPr marL="7620" marR="7620" marT="7620" marB="0" anchor="b">
                    <a:lnL w="6350" cap="flat" cmpd="sng" algn="ctr">
                      <a:solidFill>
                        <a:srgbClr val="800080"/>
                      </a:solidFill>
                      <a:prstDash val="solid"/>
                      <a:round/>
                      <a:headEnd type="none" w="med" len="med"/>
                      <a:tailEnd type="none" w="med" len="med"/>
                    </a:lnL>
                    <a:lnR w="6350" cap="flat" cmpd="sng" algn="ctr">
                      <a:solidFill>
                        <a:srgbClr val="800080"/>
                      </a:solidFill>
                      <a:prstDash val="solid"/>
                      <a:round/>
                      <a:headEnd type="none" w="med" len="med"/>
                      <a:tailEnd type="none" w="med" len="med"/>
                    </a:lnR>
                    <a:lnT>
                      <a:noFill/>
                    </a:lnT>
                    <a:lnB>
                      <a:noFill/>
                    </a:lnB>
                    <a:solidFill>
                      <a:srgbClr val="90DA90"/>
                    </a:solidFill>
                  </a:tcPr>
                </a:tc>
                <a:tc>
                  <a:txBody>
                    <a:bodyPr/>
                    <a:lstStyle/>
                    <a:p>
                      <a:pPr algn="l" fontAlgn="b"/>
                      <a:r>
                        <a:rPr lang="pt-PT" sz="1400" b="0" i="0" u="none" strike="noStrike">
                          <a:effectLst/>
                          <a:latin typeface="Arial Narrow"/>
                        </a:rPr>
                        <a:t> </a:t>
                      </a:r>
                    </a:p>
                  </a:txBody>
                  <a:tcPr marL="7620" marR="7620" marT="7620" marB="0" anchor="b">
                    <a:lnL w="6350" cap="flat" cmpd="sng" algn="ctr">
                      <a:solidFill>
                        <a:srgbClr val="800080"/>
                      </a:solidFill>
                      <a:prstDash val="solid"/>
                      <a:round/>
                      <a:headEnd type="none" w="med" len="med"/>
                      <a:tailEnd type="none" w="med" len="med"/>
                    </a:lnL>
                    <a:lnR>
                      <a:noFill/>
                    </a:lnR>
                    <a:lnT>
                      <a:noFill/>
                    </a:lnT>
                    <a:lnB>
                      <a:noFill/>
                    </a:lnB>
                    <a:solidFill>
                      <a:srgbClr val="90DA90"/>
                    </a:solidFill>
                  </a:tcPr>
                </a:tc>
              </a:tr>
              <a:tr h="261456">
                <a:tc>
                  <a:txBody>
                    <a:bodyPr/>
                    <a:lstStyle/>
                    <a:p>
                      <a:pPr algn="l" fontAlgn="b"/>
                      <a:endParaRPr lang="pt-PT" sz="1400" b="0" i="0" u="none" strike="noStrike">
                        <a:effectLst/>
                        <a:latin typeface="Arial Narrow"/>
                      </a:endParaRPr>
                    </a:p>
                  </a:txBody>
                  <a:tcPr marL="7620" marR="7620" marT="7620" marB="0" anchor="b">
                    <a:lnL>
                      <a:noFill/>
                    </a:lnL>
                    <a:lnR>
                      <a:noFill/>
                    </a:lnR>
                    <a:lnT>
                      <a:noFill/>
                    </a:lnT>
                    <a:lnB>
                      <a:noFill/>
                    </a:lnB>
                  </a:tcPr>
                </a:tc>
                <a:tc>
                  <a:txBody>
                    <a:bodyPr/>
                    <a:lstStyle/>
                    <a:p>
                      <a:pPr algn="l" fontAlgn="b"/>
                      <a:endParaRPr lang="pt-PT" sz="1400" b="0" i="0" u="none" strike="noStrike" dirty="0">
                        <a:solidFill>
                          <a:srgbClr val="C00000"/>
                        </a:solidFill>
                        <a:effectLst/>
                        <a:latin typeface="Arial Narrow"/>
                      </a:endParaRPr>
                    </a:p>
                  </a:txBody>
                  <a:tcPr marL="7620" marR="7620" marT="7620" marB="0" anchor="b">
                    <a:lnL>
                      <a:noFill/>
                    </a:lnL>
                    <a:lnR>
                      <a:noFill/>
                    </a:lnR>
                    <a:lnT>
                      <a:noFill/>
                    </a:lnT>
                    <a:lnB>
                      <a:noFill/>
                    </a:lnB>
                    <a:solidFill>
                      <a:schemeClr val="bg2">
                        <a:lumMod val="90000"/>
                      </a:schemeClr>
                    </a:solidFill>
                  </a:tcPr>
                </a:tc>
                <a:tc>
                  <a:txBody>
                    <a:bodyPr/>
                    <a:lstStyle/>
                    <a:p>
                      <a:pPr algn="l" fontAlgn="b"/>
                      <a:endParaRPr lang="pt-PT" sz="1400" b="0" i="0" u="none" strike="noStrike" dirty="0">
                        <a:effectLst/>
                        <a:latin typeface="Arial Narrow"/>
                      </a:endParaRPr>
                    </a:p>
                  </a:txBody>
                  <a:tcPr marL="7620" marR="7620" marT="7620" marB="0" anchor="b">
                    <a:lnL>
                      <a:noFill/>
                    </a:lnL>
                    <a:lnR>
                      <a:noFill/>
                    </a:lnR>
                    <a:lnT>
                      <a:noFill/>
                    </a:lnT>
                    <a:lnB>
                      <a:noFill/>
                    </a:lnB>
                  </a:tcPr>
                </a:tc>
                <a:tc>
                  <a:txBody>
                    <a:bodyPr/>
                    <a:lstStyle/>
                    <a:p>
                      <a:pPr algn="l" fontAlgn="b"/>
                      <a:endParaRPr lang="pt-PT" sz="1400" b="0" i="0" u="none" strike="noStrike">
                        <a:effectLst/>
                        <a:latin typeface="Arial Narrow"/>
                      </a:endParaRPr>
                    </a:p>
                  </a:txBody>
                  <a:tcPr marL="7620" marR="7620" marT="7620" marB="0" anchor="b">
                    <a:lnL>
                      <a:noFill/>
                    </a:lnL>
                    <a:lnR>
                      <a:noFill/>
                    </a:lnR>
                    <a:lnT>
                      <a:noFill/>
                    </a:lnT>
                    <a:lnB>
                      <a:noFill/>
                    </a:lnB>
                  </a:tcPr>
                </a:tc>
                <a:tc>
                  <a:txBody>
                    <a:bodyPr/>
                    <a:lstStyle/>
                    <a:p>
                      <a:pPr algn="l" fontAlgn="b"/>
                      <a:endParaRPr lang="pt-PT" sz="1400" b="0" i="0" u="none" strike="noStrike">
                        <a:effectLst/>
                        <a:latin typeface="Arial Narrow"/>
                      </a:endParaRPr>
                    </a:p>
                  </a:txBody>
                  <a:tcPr marL="7620" marR="7620" marT="7620" marB="0" anchor="b">
                    <a:lnL>
                      <a:noFill/>
                    </a:lnL>
                    <a:lnR>
                      <a:noFill/>
                    </a:lnR>
                    <a:lnT>
                      <a:noFill/>
                    </a:lnT>
                    <a:lnB>
                      <a:noFill/>
                    </a:lnB>
                  </a:tcPr>
                </a:tc>
                <a:tc>
                  <a:txBody>
                    <a:bodyPr/>
                    <a:lstStyle/>
                    <a:p>
                      <a:pPr algn="l" fontAlgn="b"/>
                      <a:endParaRPr lang="pt-PT" sz="1400" b="0" i="0" u="none" strike="noStrike">
                        <a:effectLst/>
                        <a:latin typeface="Arial Narrow"/>
                      </a:endParaRPr>
                    </a:p>
                  </a:txBody>
                  <a:tcPr marL="7620" marR="7620" marT="7620" marB="0" anchor="b">
                    <a:lnL>
                      <a:noFill/>
                    </a:lnL>
                    <a:lnR>
                      <a:noFill/>
                    </a:lnR>
                    <a:lnT>
                      <a:noFill/>
                    </a:lnT>
                    <a:lnB>
                      <a:noFill/>
                    </a:lnB>
                  </a:tcPr>
                </a:tc>
                <a:tc>
                  <a:txBody>
                    <a:bodyPr/>
                    <a:lstStyle/>
                    <a:p>
                      <a:pPr algn="l" fontAlgn="b"/>
                      <a:endParaRPr lang="pt-PT" sz="1400" b="0" i="0" u="none" strike="noStrike">
                        <a:effectLst/>
                        <a:latin typeface="Arial Narrow"/>
                      </a:endParaRPr>
                    </a:p>
                  </a:txBody>
                  <a:tcPr marL="7620" marR="7620" marT="7620" marB="0" anchor="b">
                    <a:lnL>
                      <a:noFill/>
                    </a:lnL>
                    <a:lnR>
                      <a:noFill/>
                    </a:lnR>
                    <a:lnT>
                      <a:noFill/>
                    </a:lnT>
                    <a:lnB>
                      <a:noFill/>
                    </a:lnB>
                  </a:tcPr>
                </a:tc>
                <a:tc>
                  <a:txBody>
                    <a:bodyPr/>
                    <a:lstStyle/>
                    <a:p>
                      <a:pPr algn="l" fontAlgn="b"/>
                      <a:endParaRPr lang="pt-PT" sz="1400" b="0" i="0" u="none" strike="noStrike">
                        <a:effectLst/>
                        <a:latin typeface="Arial Narrow"/>
                      </a:endParaRPr>
                    </a:p>
                  </a:txBody>
                  <a:tcPr marL="7620" marR="7620" marT="7620" marB="0" anchor="b">
                    <a:lnL>
                      <a:noFill/>
                    </a:lnL>
                    <a:lnR>
                      <a:noFill/>
                    </a:lnR>
                    <a:lnT>
                      <a:noFill/>
                    </a:lnT>
                    <a:lnB>
                      <a:noFill/>
                    </a:lnB>
                  </a:tcPr>
                </a:tc>
                <a:tc>
                  <a:txBody>
                    <a:bodyPr/>
                    <a:lstStyle/>
                    <a:p>
                      <a:pPr algn="l" fontAlgn="b"/>
                      <a:endParaRPr lang="pt-PT" sz="1400" b="0" i="0" u="none" strike="noStrike">
                        <a:effectLst/>
                        <a:latin typeface="Arial Narrow"/>
                      </a:endParaRPr>
                    </a:p>
                  </a:txBody>
                  <a:tcPr marL="7620" marR="7620" marT="7620" marB="0" anchor="b">
                    <a:lnL>
                      <a:noFill/>
                    </a:lnL>
                    <a:lnR>
                      <a:noFill/>
                    </a:lnR>
                    <a:lnT>
                      <a:noFill/>
                    </a:lnT>
                    <a:lnB>
                      <a:noFill/>
                    </a:lnB>
                  </a:tcPr>
                </a:tc>
              </a:tr>
              <a:tr h="348608">
                <a:tc>
                  <a:txBody>
                    <a:bodyPr/>
                    <a:lstStyle/>
                    <a:p>
                      <a:pPr algn="l" fontAlgn="b"/>
                      <a:r>
                        <a:rPr lang="pt-PT" sz="1400" b="0" i="0" u="none" strike="noStrike">
                          <a:effectLst/>
                          <a:latin typeface="Arial Narrow"/>
                        </a:rPr>
                        <a:t> </a:t>
                      </a:r>
                    </a:p>
                  </a:txBody>
                  <a:tcPr marL="7620" marR="7620" marT="7620" marB="0" anchor="b">
                    <a:lnL>
                      <a:noFill/>
                    </a:lnL>
                    <a:lnR>
                      <a:noFill/>
                    </a:lnR>
                    <a:lnT>
                      <a:noFill/>
                    </a:lnT>
                    <a:lnB>
                      <a:noFill/>
                    </a:lnB>
                    <a:solidFill>
                      <a:srgbClr val="DDDDDD"/>
                    </a:solidFill>
                  </a:tcPr>
                </a:tc>
                <a:tc gridSpan="8">
                  <a:txBody>
                    <a:bodyPr/>
                    <a:lstStyle/>
                    <a:p>
                      <a:pPr algn="ctr" fontAlgn="b"/>
                      <a:r>
                        <a:rPr lang="pt-PT" sz="1400" b="0" i="0" u="none" strike="noStrike" dirty="0">
                          <a:solidFill>
                            <a:srgbClr val="C00000"/>
                          </a:solidFill>
                          <a:effectLst/>
                          <a:latin typeface="Arial Narrow"/>
                        </a:rPr>
                        <a:t>Share </a:t>
                      </a:r>
                    </a:p>
                  </a:txBody>
                  <a:tcPr marL="7620" marR="7620" marT="7620" marB="0" anchor="b">
                    <a:lnL>
                      <a:noFill/>
                    </a:lnL>
                    <a:lnR>
                      <a:noFill/>
                    </a:lnR>
                    <a:lnT>
                      <a:noFill/>
                    </a:lnT>
                    <a:lnB>
                      <a:noFill/>
                    </a:lnB>
                    <a:solidFill>
                      <a:schemeClr val="bg2">
                        <a:lumMod val="9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348608">
                <a:tc>
                  <a:txBody>
                    <a:bodyPr/>
                    <a:lstStyle/>
                    <a:p>
                      <a:pPr algn="l" fontAlgn="b"/>
                      <a:r>
                        <a:rPr lang="pt-PT" sz="1400" b="1" i="0" u="none" strike="noStrike">
                          <a:effectLst/>
                          <a:latin typeface="Arial Narrow"/>
                        </a:rPr>
                        <a:t>World</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dirty="0">
                          <a:solidFill>
                            <a:srgbClr val="C00000"/>
                          </a:solidFill>
                          <a:effectLst/>
                          <a:latin typeface="Arial Narrow"/>
                        </a:rPr>
                        <a:t>100,0</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solidFill>
                      <a:schemeClr val="bg2">
                        <a:lumMod val="90000"/>
                      </a:schemeClr>
                    </a:solidFill>
                  </a:tcPr>
                </a:tc>
                <a:tc>
                  <a:txBody>
                    <a:bodyPr/>
                    <a:lstStyle/>
                    <a:p>
                      <a:pPr algn="r" fontAlgn="b"/>
                      <a:r>
                        <a:rPr lang="pt-PT" sz="1400" b="0" i="0" u="none" strike="noStrike">
                          <a:effectLst/>
                          <a:latin typeface="Arial Narrow"/>
                        </a:rPr>
                        <a:t>100,0</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100,0</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100,0</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100,0</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100,0</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100,0</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100,0</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solidFill>
                      <a:srgbClr val="FFFFFF"/>
                    </a:solidFill>
                  </a:tcPr>
                </a:tc>
              </a:tr>
              <a:tr h="305033">
                <a:tc>
                  <a:txBody>
                    <a:bodyPr/>
                    <a:lstStyle/>
                    <a:p>
                      <a:pPr algn="l" fontAlgn="b"/>
                      <a:r>
                        <a:rPr lang="pt-PT" sz="1400" b="0" i="0" u="none" strike="noStrike">
                          <a:effectLst/>
                          <a:latin typeface="Arial Narrow"/>
                        </a:rPr>
                        <a:t>North America</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dirty="0">
                          <a:solidFill>
                            <a:srgbClr val="C00000"/>
                          </a:solidFill>
                          <a:effectLst/>
                          <a:latin typeface="Arial Narrow"/>
                        </a:rPr>
                        <a:t>16,9</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chemeClr val="bg2">
                        <a:lumMod val="90000"/>
                      </a:schemeClr>
                    </a:solidFill>
                  </a:tcPr>
                </a:tc>
                <a:tc>
                  <a:txBody>
                    <a:bodyPr/>
                    <a:lstStyle/>
                    <a:p>
                      <a:pPr algn="r" fontAlgn="b"/>
                      <a:r>
                        <a:rPr lang="pt-PT" sz="1400" b="0" i="0" u="none" strike="noStrike">
                          <a:effectLst/>
                          <a:latin typeface="Arial Narrow"/>
                        </a:rPr>
                        <a:t>48,7</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23,9</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dirty="0">
                          <a:effectLst/>
                          <a:latin typeface="Arial Narrow"/>
                        </a:rPr>
                        <a:t>7,4</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5,6</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dirty="0">
                          <a:effectLst/>
                          <a:latin typeface="Arial Narrow"/>
                        </a:rPr>
                        <a:t>16,8</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8,8</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17,1</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r>
              <a:tr h="305033">
                <a:tc>
                  <a:txBody>
                    <a:bodyPr/>
                    <a:lstStyle/>
                    <a:p>
                      <a:pPr algn="l" fontAlgn="b"/>
                      <a:r>
                        <a:rPr lang="pt-PT" sz="1400" b="0" i="0" u="none" strike="noStrike">
                          <a:effectLst/>
                          <a:latin typeface="Arial Narrow"/>
                        </a:rPr>
                        <a:t>South and Central America</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dirty="0">
                          <a:solidFill>
                            <a:srgbClr val="C00000"/>
                          </a:solidFill>
                          <a:effectLst/>
                          <a:latin typeface="Arial Narrow"/>
                        </a:rPr>
                        <a:t>4,0</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chemeClr val="bg2">
                        <a:lumMod val="90000"/>
                      </a:schemeClr>
                    </a:solidFill>
                  </a:tcPr>
                </a:tc>
                <a:tc>
                  <a:txBody>
                    <a:bodyPr/>
                    <a:lstStyle/>
                    <a:p>
                      <a:pPr algn="r" fontAlgn="b"/>
                      <a:r>
                        <a:rPr lang="pt-PT" sz="1400" b="0" i="0" u="none" strike="noStrike">
                          <a:effectLst/>
                          <a:latin typeface="Arial Narrow"/>
                        </a:rPr>
                        <a:t>8,4</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25,6</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1,7</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1,1</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2,7</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0,8</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3,2</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r>
              <a:tr h="305033">
                <a:tc>
                  <a:txBody>
                    <a:bodyPr/>
                    <a:lstStyle/>
                    <a:p>
                      <a:pPr algn="l" fontAlgn="b"/>
                      <a:r>
                        <a:rPr lang="pt-PT" sz="1400" b="0" i="0" u="none" strike="noStrike">
                          <a:effectLst/>
                          <a:latin typeface="Arial Narrow"/>
                        </a:rPr>
                        <a:t>Europe</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dirty="0">
                          <a:solidFill>
                            <a:srgbClr val="C00000"/>
                          </a:solidFill>
                          <a:effectLst/>
                          <a:latin typeface="Arial Narrow"/>
                        </a:rPr>
                        <a:t>39,4</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chemeClr val="bg2">
                        <a:lumMod val="90000"/>
                      </a:schemeClr>
                    </a:solidFill>
                  </a:tcPr>
                </a:tc>
                <a:tc>
                  <a:txBody>
                    <a:bodyPr/>
                    <a:lstStyle/>
                    <a:p>
                      <a:pPr algn="r" fontAlgn="b"/>
                      <a:r>
                        <a:rPr lang="pt-PT" sz="1400" b="0" i="0" u="none" strike="noStrike">
                          <a:effectLst/>
                          <a:latin typeface="Arial Narrow"/>
                        </a:rPr>
                        <a:t>16,8</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18,7</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71,0</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dirty="0">
                          <a:effectLst/>
                          <a:latin typeface="Arial Narrow"/>
                        </a:rPr>
                        <a:t>52,4</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36,2</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12,1</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17,2</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r>
              <a:tr h="305033">
                <a:tc>
                  <a:txBody>
                    <a:bodyPr/>
                    <a:lstStyle/>
                    <a:p>
                      <a:pPr algn="l" fontAlgn="b"/>
                      <a:r>
                        <a:rPr lang="pt-PT" sz="1400" b="0" i="0" u="none" strike="noStrike">
                          <a:effectLst/>
                          <a:latin typeface="Arial Narrow"/>
                        </a:rPr>
                        <a:t>CIS</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dirty="0">
                          <a:solidFill>
                            <a:srgbClr val="C00000"/>
                          </a:solidFill>
                          <a:effectLst/>
                          <a:latin typeface="Arial Narrow"/>
                        </a:rPr>
                        <a:t>2,7</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chemeClr val="bg2">
                        <a:lumMod val="90000"/>
                      </a:schemeClr>
                    </a:solidFill>
                  </a:tcPr>
                </a:tc>
                <a:tc>
                  <a:txBody>
                    <a:bodyPr/>
                    <a:lstStyle/>
                    <a:p>
                      <a:pPr algn="r" fontAlgn="b"/>
                      <a:r>
                        <a:rPr lang="pt-PT" sz="1400" b="0" i="0" u="none" strike="noStrike">
                          <a:effectLst/>
                          <a:latin typeface="Arial Narrow"/>
                        </a:rPr>
                        <a:t>0,6</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1,3</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3,2</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18,6</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0,4</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0,5</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1,8</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r>
              <a:tr h="305033">
                <a:tc>
                  <a:txBody>
                    <a:bodyPr/>
                    <a:lstStyle/>
                    <a:p>
                      <a:pPr algn="l" fontAlgn="b"/>
                      <a:r>
                        <a:rPr lang="pt-PT" sz="1400" b="0" i="0" u="none" strike="noStrike">
                          <a:effectLst/>
                          <a:latin typeface="Arial Narrow"/>
                        </a:rPr>
                        <a:t>Africa</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dirty="0">
                          <a:solidFill>
                            <a:srgbClr val="C00000"/>
                          </a:solidFill>
                          <a:effectLst/>
                          <a:latin typeface="Arial Narrow"/>
                        </a:rPr>
                        <a:t>3,0</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chemeClr val="bg2">
                        <a:lumMod val="90000"/>
                      </a:schemeClr>
                    </a:solidFill>
                  </a:tcPr>
                </a:tc>
                <a:tc>
                  <a:txBody>
                    <a:bodyPr/>
                    <a:lstStyle/>
                    <a:p>
                      <a:pPr algn="r" fontAlgn="b"/>
                      <a:r>
                        <a:rPr lang="pt-PT" sz="1400" b="0" i="0" u="none" strike="noStrike" dirty="0">
                          <a:effectLst/>
                          <a:latin typeface="Arial Narrow"/>
                        </a:rPr>
                        <a:t>1,7</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2,6</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3,1</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1,5</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12,3</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dirty="0">
                          <a:effectLst/>
                          <a:latin typeface="Arial Narrow"/>
                        </a:rPr>
                        <a:t>3,2</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2,7</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r>
              <a:tr h="305033">
                <a:tc>
                  <a:txBody>
                    <a:bodyPr/>
                    <a:lstStyle/>
                    <a:p>
                      <a:pPr algn="l" fontAlgn="b"/>
                      <a:r>
                        <a:rPr lang="pt-PT" sz="1400" b="0" i="0" u="none" strike="noStrike">
                          <a:effectLst/>
                          <a:latin typeface="Arial Narrow"/>
                        </a:rPr>
                        <a:t>Middle East</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dirty="0">
                          <a:solidFill>
                            <a:srgbClr val="C00000"/>
                          </a:solidFill>
                          <a:effectLst/>
                          <a:latin typeface="Arial Narrow"/>
                        </a:rPr>
                        <a:t>3,8</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chemeClr val="bg2">
                        <a:lumMod val="90000"/>
                      </a:schemeClr>
                    </a:solidFill>
                  </a:tcPr>
                </a:tc>
                <a:tc>
                  <a:txBody>
                    <a:bodyPr/>
                    <a:lstStyle/>
                    <a:p>
                      <a:pPr algn="r" fontAlgn="b"/>
                      <a:r>
                        <a:rPr lang="pt-PT" sz="1400" b="0" i="0" u="none" strike="noStrike" dirty="0">
                          <a:effectLst/>
                          <a:latin typeface="Arial Narrow"/>
                        </a:rPr>
                        <a:t>2,7</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2,6</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3,0</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3,3</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3,7</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10,0</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c>
                  <a:txBody>
                    <a:bodyPr/>
                    <a:lstStyle/>
                    <a:p>
                      <a:pPr algn="r" fontAlgn="b"/>
                      <a:r>
                        <a:rPr lang="pt-PT" sz="1400" b="0" i="0" u="none" strike="noStrike">
                          <a:effectLst/>
                          <a:latin typeface="Arial Narrow"/>
                        </a:rPr>
                        <a:t>4,2</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solidFill>
                      <a:srgbClr val="FFFFFF"/>
                    </a:solidFill>
                  </a:tcPr>
                </a:tc>
              </a:tr>
              <a:tr h="305033">
                <a:tc>
                  <a:txBody>
                    <a:bodyPr/>
                    <a:lstStyle/>
                    <a:p>
                      <a:pPr algn="l" fontAlgn="b"/>
                      <a:r>
                        <a:rPr lang="pt-PT" sz="1400" b="0" i="0" u="none" strike="noStrike">
                          <a:effectLst/>
                          <a:latin typeface="Arial Narrow"/>
                        </a:rPr>
                        <a:t>Asia</a:t>
                      </a: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solidFill>
                      <a:srgbClr val="FFFFFF"/>
                    </a:solidFill>
                  </a:tcPr>
                </a:tc>
                <a:tc>
                  <a:txBody>
                    <a:bodyPr/>
                    <a:lstStyle/>
                    <a:p>
                      <a:pPr algn="r" fontAlgn="b"/>
                      <a:r>
                        <a:rPr lang="pt-PT" sz="1400" b="0" i="0" u="none" strike="noStrike" dirty="0">
                          <a:solidFill>
                            <a:srgbClr val="C00000"/>
                          </a:solidFill>
                          <a:effectLst/>
                          <a:latin typeface="Arial Narrow"/>
                        </a:rPr>
                        <a:t>28,4</a:t>
                      </a: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solidFill>
                      <a:schemeClr val="bg2">
                        <a:lumMod val="90000"/>
                      </a:schemeClr>
                    </a:solidFill>
                  </a:tcPr>
                </a:tc>
                <a:tc>
                  <a:txBody>
                    <a:bodyPr/>
                    <a:lstStyle/>
                    <a:p>
                      <a:pPr algn="r" fontAlgn="b"/>
                      <a:r>
                        <a:rPr lang="pt-PT" sz="1400" b="0" i="0" u="none" strike="noStrike" dirty="0">
                          <a:effectLst/>
                          <a:latin typeface="Arial Narrow"/>
                        </a:rPr>
                        <a:t>21,0</a:t>
                      </a: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solidFill>
                      <a:srgbClr val="FFFFFF"/>
                    </a:solidFill>
                  </a:tcPr>
                </a:tc>
                <a:tc>
                  <a:txBody>
                    <a:bodyPr/>
                    <a:lstStyle/>
                    <a:p>
                      <a:pPr algn="r" fontAlgn="b"/>
                      <a:r>
                        <a:rPr lang="pt-PT" sz="1400" b="0" i="0" u="none" strike="noStrike">
                          <a:effectLst/>
                          <a:latin typeface="Arial Narrow"/>
                        </a:rPr>
                        <a:t>23,2</a:t>
                      </a: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solidFill>
                      <a:srgbClr val="FFFFFF"/>
                    </a:solidFill>
                  </a:tcPr>
                </a:tc>
                <a:tc>
                  <a:txBody>
                    <a:bodyPr/>
                    <a:lstStyle/>
                    <a:p>
                      <a:pPr algn="r" fontAlgn="b"/>
                      <a:r>
                        <a:rPr lang="pt-PT" sz="1400" b="0" i="0" u="none" strike="noStrike">
                          <a:effectLst/>
                          <a:latin typeface="Arial Narrow"/>
                        </a:rPr>
                        <a:t>9,3</a:t>
                      </a: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solidFill>
                      <a:srgbClr val="FFFFFF"/>
                    </a:solidFill>
                  </a:tcPr>
                </a:tc>
                <a:tc>
                  <a:txBody>
                    <a:bodyPr/>
                    <a:lstStyle/>
                    <a:p>
                      <a:pPr algn="r" fontAlgn="b"/>
                      <a:r>
                        <a:rPr lang="pt-PT" sz="1400" b="0" i="0" u="none" strike="noStrike">
                          <a:effectLst/>
                          <a:latin typeface="Arial Narrow"/>
                        </a:rPr>
                        <a:t>14,9</a:t>
                      </a: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solidFill>
                      <a:srgbClr val="FFFFFF"/>
                    </a:solidFill>
                  </a:tcPr>
                </a:tc>
                <a:tc>
                  <a:txBody>
                    <a:bodyPr/>
                    <a:lstStyle/>
                    <a:p>
                      <a:pPr algn="r" fontAlgn="b"/>
                      <a:r>
                        <a:rPr lang="pt-PT" sz="1400" b="0" i="0" u="none" strike="noStrike">
                          <a:effectLst/>
                          <a:latin typeface="Arial Narrow"/>
                        </a:rPr>
                        <a:t>24,1</a:t>
                      </a: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solidFill>
                      <a:srgbClr val="FFFFFF"/>
                    </a:solidFill>
                  </a:tcPr>
                </a:tc>
                <a:tc>
                  <a:txBody>
                    <a:bodyPr/>
                    <a:lstStyle/>
                    <a:p>
                      <a:pPr algn="r" fontAlgn="b"/>
                      <a:r>
                        <a:rPr lang="pt-PT" sz="1400" b="0" i="0" u="none" strike="noStrike">
                          <a:effectLst/>
                          <a:latin typeface="Arial Narrow"/>
                        </a:rPr>
                        <a:t>52,6</a:t>
                      </a: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solidFill>
                      <a:srgbClr val="FFFFFF"/>
                    </a:solidFill>
                  </a:tcPr>
                </a:tc>
                <a:tc>
                  <a:txBody>
                    <a:bodyPr/>
                    <a:lstStyle/>
                    <a:p>
                      <a:pPr algn="r" fontAlgn="b"/>
                      <a:r>
                        <a:rPr lang="pt-PT" sz="1400" b="0" i="0" u="none" strike="noStrike" dirty="0">
                          <a:effectLst/>
                          <a:latin typeface="Arial Narrow"/>
                        </a:rPr>
                        <a:t>52,6</a:t>
                      </a: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solidFill>
                      <a:srgbClr val="FFFFFF"/>
                    </a:solidFill>
                  </a:tcPr>
                </a:tc>
              </a:tr>
            </a:tbl>
          </a:graphicData>
        </a:graphic>
      </p:graphicFrame>
      <p:sp>
        <p:nvSpPr>
          <p:cNvPr id="3" name="Rectangle 2"/>
          <p:cNvSpPr/>
          <p:nvPr/>
        </p:nvSpPr>
        <p:spPr>
          <a:xfrm>
            <a:off x="827584" y="332656"/>
            <a:ext cx="6984776" cy="369332"/>
          </a:xfrm>
          <a:prstGeom prst="rect">
            <a:avLst/>
          </a:prstGeom>
        </p:spPr>
        <p:txBody>
          <a:bodyPr wrap="square">
            <a:spAutoFit/>
          </a:bodyPr>
          <a:lstStyle/>
          <a:p>
            <a:r>
              <a:rPr lang="en-US" b="1" dirty="0"/>
              <a:t>Shares of regional trade flows in world merchandise exports, 2010</a:t>
            </a:r>
            <a:r>
              <a:rPr lang="en-US" dirty="0"/>
              <a:t> </a:t>
            </a:r>
            <a:endParaRPr lang="pt-PT" dirty="0"/>
          </a:p>
        </p:txBody>
      </p:sp>
    </p:spTree>
    <p:extLst>
      <p:ext uri="{BB962C8B-B14F-4D97-AF65-F5344CB8AC3E}">
        <p14:creationId xmlns:p14="http://schemas.microsoft.com/office/powerpoint/2010/main" xmlns="" val="4136766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11560" y="260648"/>
          <a:ext cx="7200801" cy="548640"/>
        </p:xfrm>
        <a:graphic>
          <a:graphicData uri="http://schemas.openxmlformats.org/drawingml/2006/table">
            <a:tbl>
              <a:tblPr/>
              <a:tblGrid>
                <a:gridCol w="4723105"/>
                <a:gridCol w="1238848"/>
                <a:gridCol w="1238848"/>
              </a:tblGrid>
              <a:tr h="252028">
                <a:tc gridSpan="3">
                  <a:txBody>
                    <a:bodyPr/>
                    <a:lstStyle/>
                    <a:p>
                      <a:pPr algn="l" fontAlgn="b"/>
                      <a:r>
                        <a:rPr lang="en-US" sz="1800" b="0" i="0" u="none" strike="noStrike">
                          <a:latin typeface="Arial"/>
                        </a:rPr>
                        <a:t>Merchandise trade complementarity, annual, 1995-2010</a:t>
                      </a:r>
                    </a:p>
                  </a:txBody>
                  <a:tcPr marL="0" marR="0" marT="0" marB="0" anchor="b">
                    <a:lnL>
                      <a:noFill/>
                    </a:lnL>
                    <a:lnR>
                      <a:noFill/>
                    </a:lnR>
                    <a:lnT>
                      <a:noFill/>
                    </a:lnT>
                    <a:lnB>
                      <a:noFill/>
                    </a:lnB>
                  </a:tcPr>
                </a:tc>
                <a:tc hMerge="1">
                  <a:txBody>
                    <a:bodyPr/>
                    <a:lstStyle/>
                    <a:p>
                      <a:endParaRPr lang="pt-PT"/>
                    </a:p>
                  </a:txBody>
                  <a:tcPr/>
                </a:tc>
                <a:tc hMerge="1">
                  <a:txBody>
                    <a:bodyPr/>
                    <a:lstStyle/>
                    <a:p>
                      <a:endParaRPr lang="pt-PT"/>
                    </a:p>
                  </a:txBody>
                  <a:tcPr/>
                </a:tc>
              </a:tr>
              <a:tr h="252028">
                <a:tc>
                  <a:txBody>
                    <a:bodyPr/>
                    <a:lstStyle/>
                    <a:p>
                      <a:pPr algn="l" fontAlgn="b"/>
                      <a:r>
                        <a:rPr lang="pt-PT" sz="1800" b="0" i="0" u="none" strike="noStrike" dirty="0">
                          <a:latin typeface="Arial"/>
                        </a:rPr>
                        <a:t>UNCTAD, UNCTADstat</a:t>
                      </a:r>
                    </a:p>
                  </a:txBody>
                  <a:tcPr marL="0" marR="0" marT="0" marB="0" anchor="b">
                    <a:lnL>
                      <a:noFill/>
                    </a:lnL>
                    <a:lnR>
                      <a:noFill/>
                    </a:lnR>
                    <a:lnT>
                      <a:noFill/>
                    </a:lnT>
                    <a:lnB>
                      <a:noFill/>
                    </a:lnB>
                  </a:tcPr>
                </a:tc>
                <a:tc>
                  <a:txBody>
                    <a:bodyPr/>
                    <a:lstStyle/>
                    <a:p>
                      <a:pPr algn="l" fontAlgn="b"/>
                      <a:endParaRPr lang="pt-PT" sz="1000" b="0" i="0" u="none" strike="noStrike">
                        <a:latin typeface="Arial"/>
                      </a:endParaRPr>
                    </a:p>
                  </a:txBody>
                  <a:tcPr marL="0" marR="0" marT="0" marB="0" anchor="b">
                    <a:lnL>
                      <a:noFill/>
                    </a:lnL>
                    <a:lnR>
                      <a:noFill/>
                    </a:lnR>
                    <a:lnT>
                      <a:noFill/>
                    </a:lnT>
                    <a:lnB>
                      <a:noFill/>
                    </a:lnB>
                  </a:tcPr>
                </a:tc>
                <a:tc>
                  <a:txBody>
                    <a:bodyPr/>
                    <a:lstStyle/>
                    <a:p>
                      <a:pPr algn="l" fontAlgn="b"/>
                      <a:endParaRPr lang="pt-PT" sz="1000" b="0" i="0" u="none" strike="noStrike" dirty="0">
                        <a:latin typeface="Arial"/>
                      </a:endParaRPr>
                    </a:p>
                  </a:txBody>
                  <a:tcPr marL="0" marR="0" marT="0" marB="0" anchor="b">
                    <a:lnL>
                      <a:noFill/>
                    </a:lnL>
                    <a:lnR>
                      <a:noFill/>
                    </a:lnR>
                    <a:lnT>
                      <a:noFill/>
                    </a:lnT>
                    <a:lnB>
                      <a:noFill/>
                    </a:lnB>
                  </a:tcPr>
                </a:tc>
              </a:tr>
            </a:tbl>
          </a:graphicData>
        </a:graphic>
      </p:graphicFrame>
      <p:graphicFrame>
        <p:nvGraphicFramePr>
          <p:cNvPr id="4" name="Chart 3"/>
          <p:cNvGraphicFramePr/>
          <p:nvPr/>
        </p:nvGraphicFramePr>
        <p:xfrm>
          <a:off x="683568" y="692696"/>
          <a:ext cx="8064896" cy="547260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655032868"/>
              </p:ext>
            </p:extLst>
          </p:nvPr>
        </p:nvGraphicFramePr>
        <p:xfrm>
          <a:off x="323528" y="836720"/>
          <a:ext cx="8424941" cy="5894940"/>
        </p:xfrm>
        <a:graphic>
          <a:graphicData uri="http://schemas.openxmlformats.org/drawingml/2006/table">
            <a:tbl>
              <a:tblPr>
                <a:tableStyleId>{5C22544A-7EE6-4342-B048-85BDC9FD1C3A}</a:tableStyleId>
              </a:tblPr>
              <a:tblGrid>
                <a:gridCol w="1626513"/>
                <a:gridCol w="535309"/>
                <a:gridCol w="65886"/>
                <a:gridCol w="382951"/>
                <a:gridCol w="382951"/>
                <a:gridCol w="65886"/>
                <a:gridCol w="395304"/>
                <a:gridCol w="395304"/>
                <a:gridCol w="65886"/>
                <a:gridCol w="432366"/>
                <a:gridCol w="65886"/>
                <a:gridCol w="382951"/>
                <a:gridCol w="382951"/>
                <a:gridCol w="65886"/>
                <a:gridCol w="395304"/>
                <a:gridCol w="395304"/>
                <a:gridCol w="65886"/>
                <a:gridCol w="535309"/>
                <a:gridCol w="65886"/>
                <a:gridCol w="382951"/>
                <a:gridCol w="382951"/>
                <a:gridCol w="65886"/>
                <a:gridCol w="494130"/>
                <a:gridCol w="395304"/>
              </a:tblGrid>
              <a:tr h="318872">
                <a:tc>
                  <a:txBody>
                    <a:bodyPr/>
                    <a:lstStyle/>
                    <a:p>
                      <a:pPr algn="ctr" fontAlgn="b"/>
                      <a:r>
                        <a:rPr lang="pt-PT" sz="1050" u="none" strike="noStrike" dirty="0">
                          <a:effectLst/>
                        </a:rPr>
                        <a:t> </a:t>
                      </a:r>
                      <a:endParaRPr lang="pt-PT" sz="1050" b="1" i="0" u="none" strike="noStrike" dirty="0">
                        <a:solidFill>
                          <a:srgbClr val="FFFFFF"/>
                        </a:solidFill>
                        <a:effectLst/>
                        <a:latin typeface="Arial Narrow"/>
                      </a:endParaRPr>
                    </a:p>
                  </a:txBody>
                  <a:tcPr marL="7359" marR="7359" marT="7359" marB="0" anchor="b"/>
                </a:tc>
                <a:tc gridSpan="7">
                  <a:txBody>
                    <a:bodyPr/>
                    <a:lstStyle/>
                    <a:p>
                      <a:pPr algn="ctr" fontAlgn="b"/>
                      <a:r>
                        <a:rPr lang="pt-PT" sz="1050" u="none" strike="noStrike" dirty="0">
                          <a:effectLst/>
                        </a:rPr>
                        <a:t>World</a:t>
                      </a:r>
                      <a:endParaRPr lang="pt-PT" sz="1050" b="1" i="0" u="none" strike="noStrike" dirty="0">
                        <a:solidFill>
                          <a:srgbClr val="FFFFFF"/>
                        </a:solidFill>
                        <a:effectLst/>
                        <a:latin typeface="Arial Narrow"/>
                      </a:endParaRPr>
                    </a:p>
                  </a:txBody>
                  <a:tcPr marL="7359" marR="7359" marT="7359" marB="0" anchor="b"/>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ctr" fontAlgn="b"/>
                      <a:r>
                        <a:rPr lang="pt-PT" sz="1050" u="none" strike="noStrike">
                          <a:effectLst/>
                        </a:rPr>
                        <a:t> </a:t>
                      </a:r>
                      <a:endParaRPr lang="pt-PT" sz="1050" b="1" i="0" u="none" strike="noStrike">
                        <a:solidFill>
                          <a:srgbClr val="FFFFFF"/>
                        </a:solidFill>
                        <a:effectLst/>
                        <a:latin typeface="Arial Narrow"/>
                      </a:endParaRPr>
                    </a:p>
                  </a:txBody>
                  <a:tcPr marL="7359" marR="7359" marT="7359" marB="0" anchor="b"/>
                </a:tc>
                <a:tc gridSpan="7">
                  <a:txBody>
                    <a:bodyPr/>
                    <a:lstStyle/>
                    <a:p>
                      <a:pPr algn="ctr" fontAlgn="b"/>
                      <a:r>
                        <a:rPr lang="pt-PT" sz="1050" u="none" strike="noStrike">
                          <a:effectLst/>
                        </a:rPr>
                        <a:t>Andean Community</a:t>
                      </a:r>
                      <a:endParaRPr lang="pt-PT" sz="1050" b="1" i="0" u="none" strike="noStrike">
                        <a:solidFill>
                          <a:srgbClr val="FFFFFF"/>
                        </a:solidFill>
                        <a:effectLst/>
                        <a:latin typeface="Arial Narrow"/>
                      </a:endParaRPr>
                    </a:p>
                  </a:txBody>
                  <a:tcPr marL="7359" marR="7359" marT="7359" marB="0" anchor="b"/>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ctr" fontAlgn="b"/>
                      <a:r>
                        <a:rPr lang="pt-PT" sz="1050" u="none" strike="noStrike">
                          <a:effectLst/>
                        </a:rPr>
                        <a:t> </a:t>
                      </a:r>
                      <a:endParaRPr lang="pt-PT" sz="1050" b="1" i="0" u="none" strike="noStrike">
                        <a:solidFill>
                          <a:srgbClr val="FFFFFF"/>
                        </a:solidFill>
                        <a:effectLst/>
                        <a:latin typeface="Arial Narrow"/>
                      </a:endParaRPr>
                    </a:p>
                  </a:txBody>
                  <a:tcPr marL="7359" marR="7359" marT="7359" marB="0" anchor="b"/>
                </a:tc>
                <a:tc gridSpan="7">
                  <a:txBody>
                    <a:bodyPr/>
                    <a:lstStyle/>
                    <a:p>
                      <a:pPr algn="ctr" fontAlgn="b"/>
                      <a:r>
                        <a:rPr lang="pt-PT" sz="1050" u="none" strike="noStrike">
                          <a:effectLst/>
                        </a:rPr>
                        <a:t>Other origin/destination</a:t>
                      </a:r>
                      <a:endParaRPr lang="pt-PT" sz="1050" b="1" i="0" u="none" strike="noStrike">
                        <a:solidFill>
                          <a:srgbClr val="FFFFFF"/>
                        </a:solidFill>
                        <a:effectLst/>
                        <a:latin typeface="Arial Narrow"/>
                      </a:endParaRPr>
                    </a:p>
                  </a:txBody>
                  <a:tcPr marL="7359" marR="7359" marT="7359" marB="0" anchor="b"/>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41178">
                <a:tc>
                  <a:txBody>
                    <a:bodyPr/>
                    <a:lstStyle/>
                    <a:p>
                      <a:pPr algn="l" fontAlgn="b"/>
                      <a:r>
                        <a:rPr lang="pt-PT" sz="1050" u="none" strike="noStrike" dirty="0">
                          <a:effectLst/>
                        </a:rPr>
                        <a:t> </a:t>
                      </a:r>
                      <a:endParaRPr lang="pt-PT" sz="1050" b="1" i="0" u="none" strike="noStrike" dirty="0">
                        <a:solidFill>
                          <a:srgbClr val="FFFFFF"/>
                        </a:solidFill>
                        <a:effectLst/>
                        <a:latin typeface="Arial Narrow"/>
                      </a:endParaRPr>
                    </a:p>
                  </a:txBody>
                  <a:tcPr marL="7359" marR="7359" marT="7359" marB="0" anchor="b"/>
                </a:tc>
                <a:tc>
                  <a:txBody>
                    <a:bodyPr/>
                    <a:lstStyle/>
                    <a:p>
                      <a:pPr algn="ctr" fontAlgn="b"/>
                      <a:r>
                        <a:rPr lang="pt-PT" sz="1050" u="none" strike="noStrike" dirty="0">
                          <a:effectLst/>
                        </a:rPr>
                        <a:t> </a:t>
                      </a:r>
                      <a:endParaRPr lang="pt-PT" sz="1050" b="1" i="0" u="none" strike="noStrike" dirty="0">
                        <a:solidFill>
                          <a:srgbClr val="FFFFFF"/>
                        </a:solidFill>
                        <a:effectLst/>
                        <a:latin typeface="Arial Narrow"/>
                      </a:endParaRPr>
                    </a:p>
                  </a:txBody>
                  <a:tcPr marL="7359" marR="7359" marT="7359" marB="0" anchor="b"/>
                </a:tc>
                <a:tc>
                  <a:txBody>
                    <a:bodyPr/>
                    <a:lstStyle/>
                    <a:p>
                      <a:pPr algn="ctr" fontAlgn="b"/>
                      <a:r>
                        <a:rPr lang="pt-PT" sz="1050" u="none" strike="noStrike">
                          <a:effectLst/>
                        </a:rPr>
                        <a:t> </a:t>
                      </a:r>
                      <a:endParaRPr lang="pt-PT" sz="1050" b="1" i="0" u="none" strike="noStrike">
                        <a:solidFill>
                          <a:srgbClr val="FFFFFF"/>
                        </a:solidFill>
                        <a:effectLst/>
                        <a:latin typeface="Arial Narrow"/>
                      </a:endParaRPr>
                    </a:p>
                  </a:txBody>
                  <a:tcPr marL="7359" marR="7359" marT="7359" marB="0" anchor="b"/>
                </a:tc>
                <a:tc>
                  <a:txBody>
                    <a:bodyPr/>
                    <a:lstStyle/>
                    <a:p>
                      <a:pPr algn="ctr" fontAlgn="b"/>
                      <a:r>
                        <a:rPr lang="pt-PT" sz="1050" u="none" strike="noStrike" dirty="0">
                          <a:effectLst/>
                        </a:rPr>
                        <a:t> </a:t>
                      </a:r>
                      <a:endParaRPr lang="pt-PT" sz="1050" b="1" i="0" u="none" strike="noStrike" dirty="0">
                        <a:solidFill>
                          <a:srgbClr val="FFFFFF"/>
                        </a:solidFill>
                        <a:effectLst/>
                        <a:latin typeface="Arial Narrow"/>
                      </a:endParaRPr>
                    </a:p>
                  </a:txBody>
                  <a:tcPr marL="7359" marR="7359" marT="7359" marB="0" anchor="b"/>
                </a:tc>
                <a:tc>
                  <a:txBody>
                    <a:bodyPr/>
                    <a:lstStyle/>
                    <a:p>
                      <a:pPr algn="ctr" fontAlgn="b"/>
                      <a:r>
                        <a:rPr lang="pt-PT" sz="1050" u="none" strike="noStrike">
                          <a:effectLst/>
                        </a:rPr>
                        <a:t> </a:t>
                      </a:r>
                      <a:endParaRPr lang="pt-PT" sz="1050" b="1" i="0" u="none" strike="noStrike">
                        <a:solidFill>
                          <a:srgbClr val="FFFFFF"/>
                        </a:solidFill>
                        <a:effectLst/>
                        <a:latin typeface="Arial Narrow"/>
                      </a:endParaRPr>
                    </a:p>
                  </a:txBody>
                  <a:tcPr marL="7359" marR="7359" marT="7359" marB="0" anchor="b"/>
                </a:tc>
                <a:tc>
                  <a:txBody>
                    <a:bodyPr/>
                    <a:lstStyle/>
                    <a:p>
                      <a:pPr algn="ctr" fontAlgn="b"/>
                      <a:r>
                        <a:rPr lang="pt-PT" sz="1050" u="none" strike="noStrike">
                          <a:effectLst/>
                        </a:rPr>
                        <a:t> </a:t>
                      </a:r>
                      <a:endParaRPr lang="pt-PT" sz="1050" b="1" i="0" u="none" strike="noStrike">
                        <a:solidFill>
                          <a:srgbClr val="FFFFFF"/>
                        </a:solidFill>
                        <a:effectLst/>
                        <a:latin typeface="Arial Narrow"/>
                      </a:endParaRPr>
                    </a:p>
                  </a:txBody>
                  <a:tcPr marL="7359" marR="7359" marT="7359" marB="0" anchor="b"/>
                </a:tc>
                <a:tc>
                  <a:txBody>
                    <a:bodyPr/>
                    <a:lstStyle/>
                    <a:p>
                      <a:pPr algn="ctr" fontAlgn="b"/>
                      <a:r>
                        <a:rPr lang="pt-PT" sz="1050" u="none" strike="noStrike">
                          <a:effectLst/>
                        </a:rPr>
                        <a:t> </a:t>
                      </a:r>
                      <a:endParaRPr lang="pt-PT" sz="1050" b="1" i="0" u="none" strike="noStrike">
                        <a:solidFill>
                          <a:srgbClr val="FFFFFF"/>
                        </a:solidFill>
                        <a:effectLst/>
                        <a:latin typeface="Arial Narrow"/>
                      </a:endParaRPr>
                    </a:p>
                  </a:txBody>
                  <a:tcPr marL="7359" marR="7359" marT="7359" marB="0" anchor="b"/>
                </a:tc>
                <a:tc>
                  <a:txBody>
                    <a:bodyPr/>
                    <a:lstStyle/>
                    <a:p>
                      <a:pPr algn="ctr" fontAlgn="b"/>
                      <a:r>
                        <a:rPr lang="pt-PT" sz="1050" u="none" strike="noStrike">
                          <a:effectLst/>
                        </a:rPr>
                        <a:t> </a:t>
                      </a:r>
                      <a:endParaRPr lang="pt-PT" sz="1050" b="1" i="0" u="none" strike="noStrike">
                        <a:solidFill>
                          <a:srgbClr val="FFFFFF"/>
                        </a:solidFill>
                        <a:effectLst/>
                        <a:latin typeface="Arial Narrow"/>
                      </a:endParaRPr>
                    </a:p>
                  </a:txBody>
                  <a:tcPr marL="7359" marR="7359" marT="7359" marB="0" anchor="b"/>
                </a:tc>
                <a:tc>
                  <a:txBody>
                    <a:bodyPr/>
                    <a:lstStyle/>
                    <a:p>
                      <a:pPr algn="ctr" fontAlgn="b"/>
                      <a:r>
                        <a:rPr lang="pt-PT" sz="1050" u="none" strike="noStrike">
                          <a:effectLst/>
                        </a:rPr>
                        <a:t> </a:t>
                      </a:r>
                      <a:endParaRPr lang="pt-PT" sz="1050" b="1" i="0" u="none" strike="noStrike">
                        <a:solidFill>
                          <a:srgbClr val="FFFFFF"/>
                        </a:solidFill>
                        <a:effectLst/>
                        <a:latin typeface="Arial Narrow"/>
                      </a:endParaRPr>
                    </a:p>
                  </a:txBody>
                  <a:tcPr marL="7359" marR="7359" marT="7359" marB="0" anchor="b"/>
                </a:tc>
                <a:tc>
                  <a:txBody>
                    <a:bodyPr/>
                    <a:lstStyle/>
                    <a:p>
                      <a:pPr algn="ctr" fontAlgn="b"/>
                      <a:r>
                        <a:rPr lang="pt-PT" sz="1050" u="none" strike="noStrike">
                          <a:effectLst/>
                        </a:rPr>
                        <a:t> </a:t>
                      </a:r>
                      <a:endParaRPr lang="pt-PT" sz="1050" b="1" i="0" u="none" strike="noStrike">
                        <a:solidFill>
                          <a:srgbClr val="FFFFFF"/>
                        </a:solidFill>
                        <a:effectLst/>
                        <a:latin typeface="Arial Narrow"/>
                      </a:endParaRPr>
                    </a:p>
                  </a:txBody>
                  <a:tcPr marL="7359" marR="7359" marT="7359" marB="0" anchor="b"/>
                </a:tc>
                <a:tc>
                  <a:txBody>
                    <a:bodyPr/>
                    <a:lstStyle/>
                    <a:p>
                      <a:pPr algn="ctr" fontAlgn="b"/>
                      <a:r>
                        <a:rPr lang="pt-PT" sz="1050" u="none" strike="noStrike">
                          <a:effectLst/>
                        </a:rPr>
                        <a:t> </a:t>
                      </a:r>
                      <a:endParaRPr lang="pt-PT" sz="1050" b="1" i="0" u="none" strike="noStrike">
                        <a:solidFill>
                          <a:srgbClr val="FFFFFF"/>
                        </a:solidFill>
                        <a:effectLst/>
                        <a:latin typeface="Arial Narrow"/>
                      </a:endParaRPr>
                    </a:p>
                  </a:txBody>
                  <a:tcPr marL="7359" marR="7359" marT="7359" marB="0" anchor="b"/>
                </a:tc>
                <a:tc>
                  <a:txBody>
                    <a:bodyPr/>
                    <a:lstStyle/>
                    <a:p>
                      <a:pPr algn="ctr" fontAlgn="b"/>
                      <a:r>
                        <a:rPr lang="pt-PT" sz="1050" u="none" strike="noStrike">
                          <a:effectLst/>
                        </a:rPr>
                        <a:t> </a:t>
                      </a:r>
                      <a:endParaRPr lang="pt-PT" sz="1050" b="1" i="0" u="none" strike="noStrike">
                        <a:solidFill>
                          <a:srgbClr val="FFFFFF"/>
                        </a:solidFill>
                        <a:effectLst/>
                        <a:latin typeface="Arial Narrow"/>
                      </a:endParaRPr>
                    </a:p>
                  </a:txBody>
                  <a:tcPr marL="7359" marR="7359" marT="7359" marB="0" anchor="b"/>
                </a:tc>
                <a:tc>
                  <a:txBody>
                    <a:bodyPr/>
                    <a:lstStyle/>
                    <a:p>
                      <a:pPr algn="ctr" fontAlgn="b"/>
                      <a:r>
                        <a:rPr lang="pt-PT" sz="1050" u="none" strike="noStrike">
                          <a:effectLst/>
                        </a:rPr>
                        <a:t> </a:t>
                      </a:r>
                      <a:endParaRPr lang="pt-PT" sz="1050" b="1" i="0" u="none" strike="noStrike">
                        <a:solidFill>
                          <a:srgbClr val="FFFFFF"/>
                        </a:solidFill>
                        <a:effectLst/>
                        <a:latin typeface="Arial Narrow"/>
                      </a:endParaRPr>
                    </a:p>
                  </a:txBody>
                  <a:tcPr marL="7359" marR="7359" marT="7359" marB="0" anchor="b"/>
                </a:tc>
                <a:tc>
                  <a:txBody>
                    <a:bodyPr/>
                    <a:lstStyle/>
                    <a:p>
                      <a:pPr algn="ctr" fontAlgn="b"/>
                      <a:r>
                        <a:rPr lang="pt-PT" sz="1050" u="none" strike="noStrike">
                          <a:effectLst/>
                        </a:rPr>
                        <a:t> </a:t>
                      </a:r>
                      <a:endParaRPr lang="pt-PT" sz="1050" b="1" i="0" u="none" strike="noStrike">
                        <a:solidFill>
                          <a:srgbClr val="FFFFFF"/>
                        </a:solidFill>
                        <a:effectLst/>
                        <a:latin typeface="Arial Narrow"/>
                      </a:endParaRPr>
                    </a:p>
                  </a:txBody>
                  <a:tcPr marL="7359" marR="7359" marT="7359" marB="0" anchor="b"/>
                </a:tc>
                <a:tc>
                  <a:txBody>
                    <a:bodyPr/>
                    <a:lstStyle/>
                    <a:p>
                      <a:pPr algn="ctr" fontAlgn="b"/>
                      <a:r>
                        <a:rPr lang="pt-PT" sz="1050" u="none" strike="noStrike">
                          <a:effectLst/>
                        </a:rPr>
                        <a:t> </a:t>
                      </a:r>
                      <a:endParaRPr lang="pt-PT" sz="1050" b="1" i="0" u="none" strike="noStrike">
                        <a:solidFill>
                          <a:srgbClr val="FFFFFF"/>
                        </a:solidFill>
                        <a:effectLst/>
                        <a:latin typeface="Arial Narrow"/>
                      </a:endParaRPr>
                    </a:p>
                  </a:txBody>
                  <a:tcPr marL="7359" marR="7359" marT="7359" marB="0" anchor="b"/>
                </a:tc>
                <a:tc>
                  <a:txBody>
                    <a:bodyPr/>
                    <a:lstStyle/>
                    <a:p>
                      <a:pPr algn="ctr" fontAlgn="b"/>
                      <a:r>
                        <a:rPr lang="pt-PT" sz="1050" u="none" strike="noStrike">
                          <a:effectLst/>
                        </a:rPr>
                        <a:t> </a:t>
                      </a:r>
                      <a:endParaRPr lang="pt-PT" sz="1050" b="1" i="0" u="none" strike="noStrike">
                        <a:solidFill>
                          <a:srgbClr val="FFFFFF"/>
                        </a:solidFill>
                        <a:effectLst/>
                        <a:latin typeface="Arial Narrow"/>
                      </a:endParaRPr>
                    </a:p>
                  </a:txBody>
                  <a:tcPr marL="7359" marR="7359" marT="7359" marB="0" anchor="b"/>
                </a:tc>
                <a:tc>
                  <a:txBody>
                    <a:bodyPr/>
                    <a:lstStyle/>
                    <a:p>
                      <a:pPr algn="ctr" fontAlgn="b"/>
                      <a:r>
                        <a:rPr lang="pt-PT" sz="1050" u="none" strike="noStrike">
                          <a:effectLst/>
                        </a:rPr>
                        <a:t> </a:t>
                      </a:r>
                      <a:endParaRPr lang="pt-PT" sz="1050" b="1" i="0" u="none" strike="noStrike">
                        <a:solidFill>
                          <a:srgbClr val="FFFFFF"/>
                        </a:solidFill>
                        <a:effectLst/>
                        <a:latin typeface="Arial Narrow"/>
                      </a:endParaRPr>
                    </a:p>
                  </a:txBody>
                  <a:tcPr marL="7359" marR="7359" marT="7359" marB="0" anchor="b"/>
                </a:tc>
                <a:tc>
                  <a:txBody>
                    <a:bodyPr/>
                    <a:lstStyle/>
                    <a:p>
                      <a:pPr algn="ctr" fontAlgn="b"/>
                      <a:r>
                        <a:rPr lang="pt-PT" sz="1050" u="none" strike="noStrike">
                          <a:effectLst/>
                        </a:rPr>
                        <a:t> </a:t>
                      </a:r>
                      <a:endParaRPr lang="pt-PT" sz="1050" b="1" i="0" u="none" strike="noStrike">
                        <a:solidFill>
                          <a:srgbClr val="FFFFFF"/>
                        </a:solidFill>
                        <a:effectLst/>
                        <a:latin typeface="Arial Narrow"/>
                      </a:endParaRPr>
                    </a:p>
                  </a:txBody>
                  <a:tcPr marL="7359" marR="7359" marT="7359" marB="0" anchor="b"/>
                </a:tc>
                <a:tc>
                  <a:txBody>
                    <a:bodyPr/>
                    <a:lstStyle/>
                    <a:p>
                      <a:pPr algn="ctr" fontAlgn="b"/>
                      <a:r>
                        <a:rPr lang="pt-PT" sz="1050" u="none" strike="noStrike">
                          <a:effectLst/>
                        </a:rPr>
                        <a:t> </a:t>
                      </a:r>
                      <a:endParaRPr lang="pt-PT" sz="1050" b="1" i="0" u="none" strike="noStrike">
                        <a:solidFill>
                          <a:srgbClr val="FFFFFF"/>
                        </a:solidFill>
                        <a:effectLst/>
                        <a:latin typeface="Arial Narrow"/>
                      </a:endParaRPr>
                    </a:p>
                  </a:txBody>
                  <a:tcPr marL="7359" marR="7359" marT="7359" marB="0" anchor="b"/>
                </a:tc>
                <a:tc>
                  <a:txBody>
                    <a:bodyPr/>
                    <a:lstStyle/>
                    <a:p>
                      <a:pPr algn="ctr" fontAlgn="b"/>
                      <a:r>
                        <a:rPr lang="pt-PT" sz="1050" u="none" strike="noStrike">
                          <a:effectLst/>
                        </a:rPr>
                        <a:t> </a:t>
                      </a:r>
                      <a:endParaRPr lang="pt-PT" sz="1050" b="1" i="0" u="none" strike="noStrike">
                        <a:solidFill>
                          <a:srgbClr val="FFFFFF"/>
                        </a:solidFill>
                        <a:effectLst/>
                        <a:latin typeface="Arial Narrow"/>
                      </a:endParaRPr>
                    </a:p>
                  </a:txBody>
                  <a:tcPr marL="7359" marR="7359" marT="7359" marB="0" anchor="b"/>
                </a:tc>
                <a:tc>
                  <a:txBody>
                    <a:bodyPr/>
                    <a:lstStyle/>
                    <a:p>
                      <a:pPr algn="ctr" fontAlgn="b"/>
                      <a:r>
                        <a:rPr lang="pt-PT" sz="1050" u="none" strike="noStrike">
                          <a:effectLst/>
                        </a:rPr>
                        <a:t> </a:t>
                      </a:r>
                      <a:endParaRPr lang="pt-PT" sz="1050" b="1" i="0" u="none" strike="noStrike">
                        <a:solidFill>
                          <a:srgbClr val="FFFFFF"/>
                        </a:solidFill>
                        <a:effectLst/>
                        <a:latin typeface="Arial Narrow"/>
                      </a:endParaRPr>
                    </a:p>
                  </a:txBody>
                  <a:tcPr marL="7359" marR="7359" marT="7359" marB="0" anchor="b"/>
                </a:tc>
                <a:tc>
                  <a:txBody>
                    <a:bodyPr/>
                    <a:lstStyle/>
                    <a:p>
                      <a:pPr algn="ctr" fontAlgn="b"/>
                      <a:r>
                        <a:rPr lang="pt-PT" sz="1050" u="none" strike="noStrike">
                          <a:effectLst/>
                        </a:rPr>
                        <a:t> </a:t>
                      </a:r>
                      <a:endParaRPr lang="pt-PT" sz="1050" b="1" i="0" u="none" strike="noStrike">
                        <a:solidFill>
                          <a:srgbClr val="FFFFFF"/>
                        </a:solidFill>
                        <a:effectLst/>
                        <a:latin typeface="Arial Narrow"/>
                      </a:endParaRPr>
                    </a:p>
                  </a:txBody>
                  <a:tcPr marL="7359" marR="7359" marT="7359" marB="0" anchor="b"/>
                </a:tc>
                <a:tc>
                  <a:txBody>
                    <a:bodyPr/>
                    <a:lstStyle/>
                    <a:p>
                      <a:pPr algn="ctr" fontAlgn="b"/>
                      <a:r>
                        <a:rPr lang="pt-PT" sz="1050" u="none" strike="noStrike">
                          <a:effectLst/>
                        </a:rPr>
                        <a:t> </a:t>
                      </a:r>
                      <a:endParaRPr lang="pt-PT" sz="1050" b="1" i="0" u="none" strike="noStrike">
                        <a:solidFill>
                          <a:srgbClr val="FFFFFF"/>
                        </a:solidFill>
                        <a:effectLst/>
                        <a:latin typeface="Arial Narrow"/>
                      </a:endParaRPr>
                    </a:p>
                  </a:txBody>
                  <a:tcPr marL="7359" marR="7359" marT="7359" marB="0" anchor="b"/>
                </a:tc>
                <a:tc>
                  <a:txBody>
                    <a:bodyPr/>
                    <a:lstStyle/>
                    <a:p>
                      <a:pPr algn="ctr" fontAlgn="b"/>
                      <a:r>
                        <a:rPr lang="pt-PT" sz="1050" u="none" strike="noStrike">
                          <a:effectLst/>
                        </a:rPr>
                        <a:t> </a:t>
                      </a:r>
                      <a:endParaRPr lang="pt-PT" sz="1050" b="1" i="0" u="none" strike="noStrike">
                        <a:solidFill>
                          <a:srgbClr val="FFFFFF"/>
                        </a:solidFill>
                        <a:effectLst/>
                        <a:latin typeface="Arial Narrow"/>
                      </a:endParaRPr>
                    </a:p>
                  </a:txBody>
                  <a:tcPr marL="7359" marR="7359" marT="7359" marB="0" anchor="b"/>
                </a:tc>
              </a:tr>
              <a:tr h="478310">
                <a:tc>
                  <a:txBody>
                    <a:bodyPr/>
                    <a:lstStyle/>
                    <a:p>
                      <a:pPr algn="l" fontAlgn="b"/>
                      <a:r>
                        <a:rPr lang="pt-PT" sz="1050" u="none" strike="noStrike" dirty="0">
                          <a:effectLst/>
                        </a:rPr>
                        <a:t>Destination </a:t>
                      </a:r>
                      <a:endParaRPr lang="pt-PT" sz="1050" b="1" i="0" u="none" strike="noStrike" dirty="0">
                        <a:solidFill>
                          <a:srgbClr val="008000"/>
                        </a:solidFill>
                        <a:effectLst/>
                        <a:latin typeface="Arial Narrow"/>
                      </a:endParaRPr>
                    </a:p>
                  </a:txBody>
                  <a:tcPr marL="7359" marR="7359" marT="7359" marB="0" anchor="b"/>
                </a:tc>
                <a:tc gridSpan="2">
                  <a:txBody>
                    <a:bodyPr/>
                    <a:lstStyle/>
                    <a:p>
                      <a:pPr algn="ctr" fontAlgn="b"/>
                      <a:r>
                        <a:rPr lang="pt-PT" sz="1050" u="none" strike="noStrike" dirty="0">
                          <a:effectLst/>
                        </a:rPr>
                        <a:t>Value </a:t>
                      </a:r>
                      <a:endParaRPr lang="pt-PT" sz="1050" b="1" i="0" u="none" strike="noStrike" dirty="0">
                        <a:solidFill>
                          <a:srgbClr val="008000"/>
                        </a:solidFill>
                        <a:effectLst/>
                        <a:latin typeface="Arial Narrow"/>
                      </a:endParaRPr>
                    </a:p>
                  </a:txBody>
                  <a:tcPr marL="7359" marR="7359" marT="7359" marB="0" anchor="b"/>
                </a:tc>
                <a:tc hMerge="1">
                  <a:txBody>
                    <a:bodyPr/>
                    <a:lstStyle/>
                    <a:p>
                      <a:endParaRPr lang="pt-PT"/>
                    </a:p>
                  </a:txBody>
                  <a:tcPr/>
                </a:tc>
                <a:tc gridSpan="2">
                  <a:txBody>
                    <a:bodyPr/>
                    <a:lstStyle/>
                    <a:p>
                      <a:pPr algn="ctr" fontAlgn="b"/>
                      <a:r>
                        <a:rPr lang="pt-PT" sz="1050" u="none" strike="noStrike" dirty="0">
                          <a:effectLst/>
                        </a:rPr>
                        <a:t>Share </a:t>
                      </a:r>
                      <a:endParaRPr lang="pt-PT" sz="1050" b="1" i="0" u="none" strike="noStrike" dirty="0">
                        <a:solidFill>
                          <a:srgbClr val="008000"/>
                        </a:solidFill>
                        <a:effectLst/>
                        <a:latin typeface="Arial Narrow"/>
                      </a:endParaRPr>
                    </a:p>
                  </a:txBody>
                  <a:tcPr marL="7359" marR="7359" marT="7359" marB="0" anchor="b"/>
                </a:tc>
                <a:tc hMerge="1">
                  <a:txBody>
                    <a:bodyPr/>
                    <a:lstStyle/>
                    <a:p>
                      <a:endParaRPr lang="pt-PT"/>
                    </a:p>
                  </a:txBody>
                  <a:tcPr/>
                </a:tc>
                <a:tc>
                  <a:txBody>
                    <a:bodyPr/>
                    <a:lstStyle/>
                    <a:p>
                      <a:pPr algn="l" fontAlgn="ctr"/>
                      <a:r>
                        <a:rPr lang="pt-PT" sz="1050" u="none" strike="noStrike">
                          <a:effectLst/>
                        </a:rPr>
                        <a:t> </a:t>
                      </a:r>
                      <a:endParaRPr lang="pt-PT" sz="1050" b="1" i="0" u="none" strike="noStrike">
                        <a:solidFill>
                          <a:srgbClr val="008000"/>
                        </a:solidFill>
                        <a:effectLst/>
                        <a:latin typeface="Arial Narrow"/>
                      </a:endParaRPr>
                    </a:p>
                  </a:txBody>
                  <a:tcPr marL="7359" marR="7359" marT="7359" marB="0" anchor="ctr"/>
                </a:tc>
                <a:tc gridSpan="2">
                  <a:txBody>
                    <a:bodyPr/>
                    <a:lstStyle/>
                    <a:p>
                      <a:pPr algn="ctr" fontAlgn="b"/>
                      <a:r>
                        <a:rPr lang="pt-PT" sz="1050" u="none" strike="noStrike" dirty="0">
                          <a:effectLst/>
                        </a:rPr>
                        <a:t>Annual percentage change </a:t>
                      </a:r>
                      <a:endParaRPr lang="pt-PT" sz="1050" b="1" i="0" u="none" strike="noStrike" dirty="0">
                        <a:solidFill>
                          <a:srgbClr val="008000"/>
                        </a:solidFill>
                        <a:effectLst/>
                        <a:latin typeface="Arial Narrow"/>
                      </a:endParaRPr>
                    </a:p>
                  </a:txBody>
                  <a:tcPr marL="7359" marR="7359" marT="7359" marB="0" anchor="b"/>
                </a:tc>
                <a:tc hMerge="1">
                  <a:txBody>
                    <a:bodyPr/>
                    <a:lstStyle/>
                    <a:p>
                      <a:endParaRPr lang="pt-PT"/>
                    </a:p>
                  </a:txBody>
                  <a:tcPr/>
                </a:tc>
                <a:tc>
                  <a:txBody>
                    <a:bodyPr/>
                    <a:lstStyle/>
                    <a:p>
                      <a:pPr algn="ctr" fontAlgn="ctr"/>
                      <a:r>
                        <a:rPr lang="pt-PT" sz="1050" u="none" strike="noStrike">
                          <a:effectLst/>
                        </a:rPr>
                        <a:t> </a:t>
                      </a:r>
                      <a:endParaRPr lang="pt-PT" sz="1050" b="1" i="0" u="none" strike="noStrike">
                        <a:solidFill>
                          <a:srgbClr val="008000"/>
                        </a:solidFill>
                        <a:effectLst/>
                        <a:latin typeface="Arial Narrow"/>
                      </a:endParaRPr>
                    </a:p>
                  </a:txBody>
                  <a:tcPr marL="7359" marR="7359" marT="7359" marB="0" anchor="ctr"/>
                </a:tc>
                <a:tc gridSpan="2">
                  <a:txBody>
                    <a:bodyPr/>
                    <a:lstStyle/>
                    <a:p>
                      <a:pPr algn="ctr" fontAlgn="b"/>
                      <a:r>
                        <a:rPr lang="pt-PT" sz="1050" u="none" strike="noStrike">
                          <a:effectLst/>
                        </a:rPr>
                        <a:t>Value </a:t>
                      </a:r>
                      <a:endParaRPr lang="pt-PT" sz="1050" b="1" i="0" u="none" strike="noStrike">
                        <a:solidFill>
                          <a:srgbClr val="008000"/>
                        </a:solidFill>
                        <a:effectLst/>
                        <a:latin typeface="Arial Narrow"/>
                      </a:endParaRPr>
                    </a:p>
                  </a:txBody>
                  <a:tcPr marL="7359" marR="7359" marT="7359" marB="0" anchor="b"/>
                </a:tc>
                <a:tc hMerge="1">
                  <a:txBody>
                    <a:bodyPr/>
                    <a:lstStyle/>
                    <a:p>
                      <a:endParaRPr lang="pt-PT"/>
                    </a:p>
                  </a:txBody>
                  <a:tcPr/>
                </a:tc>
                <a:tc gridSpan="2">
                  <a:txBody>
                    <a:bodyPr/>
                    <a:lstStyle/>
                    <a:p>
                      <a:pPr algn="ctr" fontAlgn="b"/>
                      <a:r>
                        <a:rPr lang="pt-PT" sz="1050" u="none" strike="noStrike">
                          <a:effectLst/>
                        </a:rPr>
                        <a:t>Share </a:t>
                      </a:r>
                      <a:endParaRPr lang="pt-PT" sz="1050" b="1" i="0" u="none" strike="noStrike">
                        <a:solidFill>
                          <a:srgbClr val="008000"/>
                        </a:solidFill>
                        <a:effectLst/>
                        <a:latin typeface="Arial Narrow"/>
                      </a:endParaRPr>
                    </a:p>
                  </a:txBody>
                  <a:tcPr marL="7359" marR="7359" marT="7359" marB="0" anchor="b"/>
                </a:tc>
                <a:tc hMerge="1">
                  <a:txBody>
                    <a:bodyPr/>
                    <a:lstStyle/>
                    <a:p>
                      <a:endParaRPr lang="pt-PT"/>
                    </a:p>
                  </a:txBody>
                  <a:tcPr/>
                </a:tc>
                <a:tc>
                  <a:txBody>
                    <a:bodyPr/>
                    <a:lstStyle/>
                    <a:p>
                      <a:pPr algn="l" fontAlgn="ctr"/>
                      <a:r>
                        <a:rPr lang="pt-PT" sz="1050" u="none" strike="noStrike">
                          <a:effectLst/>
                        </a:rPr>
                        <a:t> </a:t>
                      </a:r>
                      <a:endParaRPr lang="pt-PT" sz="1050" b="1" i="0" u="none" strike="noStrike">
                        <a:solidFill>
                          <a:srgbClr val="008000"/>
                        </a:solidFill>
                        <a:effectLst/>
                        <a:latin typeface="Arial Narrow"/>
                      </a:endParaRPr>
                    </a:p>
                  </a:txBody>
                  <a:tcPr marL="7359" marR="7359" marT="7359" marB="0" anchor="ctr"/>
                </a:tc>
                <a:tc gridSpan="2">
                  <a:txBody>
                    <a:bodyPr/>
                    <a:lstStyle/>
                    <a:p>
                      <a:pPr algn="ctr" fontAlgn="b"/>
                      <a:r>
                        <a:rPr lang="pt-PT" sz="1050" u="none" strike="noStrike">
                          <a:effectLst/>
                        </a:rPr>
                        <a:t>Annual percentage change </a:t>
                      </a:r>
                      <a:endParaRPr lang="pt-PT" sz="1050" b="1" i="0" u="none" strike="noStrike">
                        <a:solidFill>
                          <a:srgbClr val="008000"/>
                        </a:solidFill>
                        <a:effectLst/>
                        <a:latin typeface="Arial Narrow"/>
                      </a:endParaRPr>
                    </a:p>
                  </a:txBody>
                  <a:tcPr marL="7359" marR="7359" marT="7359" marB="0" anchor="b"/>
                </a:tc>
                <a:tc hMerge="1">
                  <a:txBody>
                    <a:bodyPr/>
                    <a:lstStyle/>
                    <a:p>
                      <a:endParaRPr lang="pt-PT"/>
                    </a:p>
                  </a:txBody>
                  <a:tcPr/>
                </a:tc>
                <a:tc>
                  <a:txBody>
                    <a:bodyPr/>
                    <a:lstStyle/>
                    <a:p>
                      <a:pPr algn="ctr" fontAlgn="b"/>
                      <a:r>
                        <a:rPr lang="pt-PT" sz="1050" u="none" strike="noStrike">
                          <a:effectLst/>
                        </a:rPr>
                        <a:t> </a:t>
                      </a:r>
                      <a:endParaRPr lang="pt-PT" sz="1050" b="1" i="0" u="none" strike="noStrike">
                        <a:solidFill>
                          <a:srgbClr val="008000"/>
                        </a:solidFill>
                        <a:effectLst/>
                        <a:latin typeface="Arial Narrow"/>
                      </a:endParaRPr>
                    </a:p>
                  </a:txBody>
                  <a:tcPr marL="7359" marR="7359" marT="7359" marB="0" anchor="b"/>
                </a:tc>
                <a:tc gridSpan="2">
                  <a:txBody>
                    <a:bodyPr/>
                    <a:lstStyle/>
                    <a:p>
                      <a:pPr algn="ctr" fontAlgn="b"/>
                      <a:r>
                        <a:rPr lang="pt-PT" sz="1050" u="none" strike="noStrike">
                          <a:effectLst/>
                        </a:rPr>
                        <a:t>Value </a:t>
                      </a:r>
                      <a:endParaRPr lang="pt-PT" sz="1050" b="1" i="0" u="none" strike="noStrike">
                        <a:solidFill>
                          <a:srgbClr val="008000"/>
                        </a:solidFill>
                        <a:effectLst/>
                        <a:latin typeface="Arial Narrow"/>
                      </a:endParaRPr>
                    </a:p>
                  </a:txBody>
                  <a:tcPr marL="7359" marR="7359" marT="7359" marB="0" anchor="b"/>
                </a:tc>
                <a:tc hMerge="1">
                  <a:txBody>
                    <a:bodyPr/>
                    <a:lstStyle/>
                    <a:p>
                      <a:endParaRPr lang="pt-PT"/>
                    </a:p>
                  </a:txBody>
                  <a:tcPr/>
                </a:tc>
                <a:tc gridSpan="2">
                  <a:txBody>
                    <a:bodyPr/>
                    <a:lstStyle/>
                    <a:p>
                      <a:pPr algn="ctr" fontAlgn="b"/>
                      <a:r>
                        <a:rPr lang="pt-PT" sz="1050" u="none" strike="noStrike">
                          <a:effectLst/>
                        </a:rPr>
                        <a:t>Share </a:t>
                      </a:r>
                      <a:endParaRPr lang="pt-PT" sz="1050" b="1" i="0" u="none" strike="noStrike">
                        <a:solidFill>
                          <a:srgbClr val="008000"/>
                        </a:solidFill>
                        <a:effectLst/>
                        <a:latin typeface="Arial Narrow"/>
                      </a:endParaRPr>
                    </a:p>
                  </a:txBody>
                  <a:tcPr marL="7359" marR="7359" marT="7359" marB="0" anchor="b"/>
                </a:tc>
                <a:tc hMerge="1">
                  <a:txBody>
                    <a:bodyPr/>
                    <a:lstStyle/>
                    <a:p>
                      <a:endParaRPr lang="pt-PT"/>
                    </a:p>
                  </a:txBody>
                  <a:tcPr/>
                </a:tc>
                <a:tc>
                  <a:txBody>
                    <a:bodyPr/>
                    <a:lstStyle/>
                    <a:p>
                      <a:pPr algn="l" fontAlgn="ctr"/>
                      <a:r>
                        <a:rPr lang="pt-PT" sz="1050" u="none" strike="noStrike">
                          <a:effectLst/>
                        </a:rPr>
                        <a:t> </a:t>
                      </a:r>
                      <a:endParaRPr lang="pt-PT" sz="1050" b="1" i="0" u="none" strike="noStrike">
                        <a:solidFill>
                          <a:srgbClr val="008000"/>
                        </a:solidFill>
                        <a:effectLst/>
                        <a:latin typeface="Arial Narrow"/>
                      </a:endParaRPr>
                    </a:p>
                  </a:txBody>
                  <a:tcPr marL="7359" marR="7359" marT="7359" marB="0" anchor="ctr"/>
                </a:tc>
                <a:tc gridSpan="2">
                  <a:txBody>
                    <a:bodyPr/>
                    <a:lstStyle/>
                    <a:p>
                      <a:pPr algn="ctr" fontAlgn="b"/>
                      <a:r>
                        <a:rPr lang="pt-PT" sz="1050" u="none" strike="noStrike">
                          <a:effectLst/>
                        </a:rPr>
                        <a:t>Annual percentage change </a:t>
                      </a:r>
                      <a:endParaRPr lang="pt-PT" sz="1050" b="1" i="0" u="none" strike="noStrike">
                        <a:solidFill>
                          <a:srgbClr val="008000"/>
                        </a:solidFill>
                        <a:effectLst/>
                        <a:latin typeface="Arial Narrow"/>
                      </a:endParaRPr>
                    </a:p>
                  </a:txBody>
                  <a:tcPr marL="7359" marR="7359" marT="7359" marB="0" anchor="b"/>
                </a:tc>
                <a:tc hMerge="1">
                  <a:txBody>
                    <a:bodyPr/>
                    <a:lstStyle/>
                    <a:p>
                      <a:endParaRPr lang="pt-PT"/>
                    </a:p>
                  </a:txBody>
                  <a:tcPr/>
                </a:tc>
              </a:tr>
              <a:tr h="141178">
                <a:tc>
                  <a:txBody>
                    <a:bodyPr/>
                    <a:lstStyle/>
                    <a:p>
                      <a:pPr algn="l" fontAlgn="b"/>
                      <a:r>
                        <a:rPr lang="pt-PT" sz="1050" u="none" strike="noStrike">
                          <a:effectLst/>
                        </a:rPr>
                        <a:t> </a:t>
                      </a:r>
                      <a:endParaRPr lang="pt-PT" sz="1050" b="1" i="0" u="none" strike="noStrike">
                        <a:solidFill>
                          <a:srgbClr val="3EBA7C"/>
                        </a:solidFill>
                        <a:effectLst/>
                        <a:latin typeface="Arial Narrow"/>
                      </a:endParaRPr>
                    </a:p>
                  </a:txBody>
                  <a:tcPr marL="7359" marR="7359" marT="7359" marB="0" anchor="b"/>
                </a:tc>
                <a:tc>
                  <a:txBody>
                    <a:bodyPr/>
                    <a:lstStyle/>
                    <a:p>
                      <a:pPr algn="l" fontAlgn="b"/>
                      <a:r>
                        <a:rPr lang="pt-PT" sz="1050" u="none" strike="noStrike">
                          <a:effectLst/>
                        </a:rPr>
                        <a:t> </a:t>
                      </a:r>
                      <a:endParaRPr lang="pt-PT" sz="1050" b="1" i="0" u="none" strike="noStrike">
                        <a:solidFill>
                          <a:srgbClr val="3EBA7C"/>
                        </a:solidFill>
                        <a:effectLst/>
                        <a:latin typeface="Arial Narrow"/>
                      </a:endParaRPr>
                    </a:p>
                  </a:txBody>
                  <a:tcPr marL="7359" marR="7359" marT="7359" marB="0" anchor="b"/>
                </a:tc>
                <a:tc>
                  <a:txBody>
                    <a:bodyPr/>
                    <a:lstStyle/>
                    <a:p>
                      <a:pPr algn="l" fontAlgn="b"/>
                      <a:r>
                        <a:rPr lang="pt-PT" sz="1050" u="none" strike="noStrike">
                          <a:effectLst/>
                        </a:rPr>
                        <a:t> </a:t>
                      </a:r>
                      <a:endParaRPr lang="pt-PT" sz="1050" b="1" i="0" u="none" strike="noStrike">
                        <a:solidFill>
                          <a:srgbClr val="3EBA7C"/>
                        </a:solidFill>
                        <a:effectLst/>
                        <a:latin typeface="Arial Narrow"/>
                      </a:endParaRPr>
                    </a:p>
                  </a:txBody>
                  <a:tcPr marL="7359" marR="7359" marT="7359" marB="0" anchor="b"/>
                </a:tc>
                <a:tc>
                  <a:txBody>
                    <a:bodyPr/>
                    <a:lstStyle/>
                    <a:p>
                      <a:pPr algn="l" fontAlgn="b"/>
                      <a:r>
                        <a:rPr lang="pt-PT" sz="1050" u="none" strike="noStrike">
                          <a:effectLst/>
                        </a:rPr>
                        <a:t> </a:t>
                      </a:r>
                      <a:endParaRPr lang="pt-PT" sz="1050" b="1" i="0" u="none" strike="noStrike">
                        <a:solidFill>
                          <a:srgbClr val="3EBA7C"/>
                        </a:solidFill>
                        <a:effectLst/>
                        <a:latin typeface="Arial Narrow"/>
                      </a:endParaRPr>
                    </a:p>
                  </a:txBody>
                  <a:tcPr marL="7359" marR="7359" marT="7359" marB="0" anchor="b"/>
                </a:tc>
                <a:tc>
                  <a:txBody>
                    <a:bodyPr/>
                    <a:lstStyle/>
                    <a:p>
                      <a:pPr algn="l" fontAlgn="b"/>
                      <a:r>
                        <a:rPr lang="pt-PT" sz="1050" u="none" strike="noStrike" dirty="0">
                          <a:effectLst/>
                        </a:rPr>
                        <a:t> </a:t>
                      </a:r>
                      <a:endParaRPr lang="pt-PT" sz="1050" b="1" i="0" u="none" strike="noStrike" dirty="0">
                        <a:solidFill>
                          <a:srgbClr val="3EBA7C"/>
                        </a:solidFill>
                        <a:effectLst/>
                        <a:latin typeface="Arial Narrow"/>
                      </a:endParaRPr>
                    </a:p>
                  </a:txBody>
                  <a:tcPr marL="7359" marR="7359" marT="7359" marB="0" anchor="b"/>
                </a:tc>
                <a:tc>
                  <a:txBody>
                    <a:bodyPr/>
                    <a:lstStyle/>
                    <a:p>
                      <a:pPr algn="l" fontAlgn="b"/>
                      <a:r>
                        <a:rPr lang="pt-PT" sz="1050" u="none" strike="noStrike">
                          <a:effectLst/>
                        </a:rPr>
                        <a:t> </a:t>
                      </a:r>
                      <a:endParaRPr lang="pt-PT" sz="1050" b="1" i="0" u="none" strike="noStrike">
                        <a:solidFill>
                          <a:srgbClr val="3EBA7C"/>
                        </a:solidFill>
                        <a:effectLst/>
                        <a:latin typeface="Arial Narrow"/>
                      </a:endParaRPr>
                    </a:p>
                  </a:txBody>
                  <a:tcPr marL="7359" marR="7359" marT="7359" marB="0" anchor="b"/>
                </a:tc>
                <a:tc>
                  <a:txBody>
                    <a:bodyPr/>
                    <a:lstStyle/>
                    <a:p>
                      <a:pPr algn="l" fontAlgn="b"/>
                      <a:r>
                        <a:rPr lang="pt-PT" sz="1050" u="none" strike="noStrike">
                          <a:effectLst/>
                        </a:rPr>
                        <a:t> </a:t>
                      </a:r>
                      <a:endParaRPr lang="pt-PT" sz="1050" b="1" i="0" u="none" strike="noStrike">
                        <a:solidFill>
                          <a:srgbClr val="3EBA7C"/>
                        </a:solidFill>
                        <a:effectLst/>
                        <a:latin typeface="Arial Narrow"/>
                      </a:endParaRPr>
                    </a:p>
                  </a:txBody>
                  <a:tcPr marL="7359" marR="7359" marT="7359" marB="0" anchor="b"/>
                </a:tc>
                <a:tc>
                  <a:txBody>
                    <a:bodyPr/>
                    <a:lstStyle/>
                    <a:p>
                      <a:pPr algn="l" fontAlgn="b"/>
                      <a:r>
                        <a:rPr lang="pt-PT" sz="1050" u="none" strike="noStrike">
                          <a:effectLst/>
                        </a:rPr>
                        <a:t> </a:t>
                      </a:r>
                      <a:endParaRPr lang="pt-PT" sz="1050" b="1" i="0" u="none" strike="noStrike">
                        <a:solidFill>
                          <a:srgbClr val="3EBA7C"/>
                        </a:solidFill>
                        <a:effectLst/>
                        <a:latin typeface="Arial Narrow"/>
                      </a:endParaRPr>
                    </a:p>
                  </a:txBody>
                  <a:tcPr marL="7359" marR="7359" marT="7359" marB="0" anchor="b"/>
                </a:tc>
                <a:tc>
                  <a:txBody>
                    <a:bodyPr/>
                    <a:lstStyle/>
                    <a:p>
                      <a:pPr algn="l" fontAlgn="b"/>
                      <a:r>
                        <a:rPr lang="pt-PT" sz="1050" u="none" strike="noStrike">
                          <a:effectLst/>
                        </a:rPr>
                        <a:t> </a:t>
                      </a:r>
                      <a:endParaRPr lang="pt-PT" sz="1050" b="1" i="0" u="none" strike="noStrike">
                        <a:solidFill>
                          <a:srgbClr val="3EBA7C"/>
                        </a:solidFill>
                        <a:effectLst/>
                        <a:latin typeface="Arial Narrow"/>
                      </a:endParaRPr>
                    </a:p>
                  </a:txBody>
                  <a:tcPr marL="7359" marR="7359" marT="7359" marB="0" anchor="b"/>
                </a:tc>
                <a:tc>
                  <a:txBody>
                    <a:bodyPr/>
                    <a:lstStyle/>
                    <a:p>
                      <a:pPr algn="l" fontAlgn="b"/>
                      <a:r>
                        <a:rPr lang="pt-PT" sz="1050" u="none" strike="noStrike">
                          <a:effectLst/>
                        </a:rPr>
                        <a:t> </a:t>
                      </a:r>
                      <a:endParaRPr lang="pt-PT" sz="1050" b="1" i="0" u="none" strike="noStrike">
                        <a:solidFill>
                          <a:srgbClr val="3EBA7C"/>
                        </a:solidFill>
                        <a:effectLst/>
                        <a:latin typeface="Arial Narrow"/>
                      </a:endParaRPr>
                    </a:p>
                  </a:txBody>
                  <a:tcPr marL="7359" marR="7359" marT="7359" marB="0" anchor="b"/>
                </a:tc>
                <a:tc>
                  <a:txBody>
                    <a:bodyPr/>
                    <a:lstStyle/>
                    <a:p>
                      <a:pPr algn="l" fontAlgn="b"/>
                      <a:r>
                        <a:rPr lang="pt-PT" sz="1050" u="none" strike="noStrike">
                          <a:effectLst/>
                        </a:rPr>
                        <a:t> </a:t>
                      </a:r>
                      <a:endParaRPr lang="pt-PT" sz="1050" b="1" i="0" u="none" strike="noStrike">
                        <a:solidFill>
                          <a:srgbClr val="3EBA7C"/>
                        </a:solidFill>
                        <a:effectLst/>
                        <a:latin typeface="Arial Narrow"/>
                      </a:endParaRPr>
                    </a:p>
                  </a:txBody>
                  <a:tcPr marL="7359" marR="7359" marT="7359" marB="0" anchor="b"/>
                </a:tc>
                <a:tc>
                  <a:txBody>
                    <a:bodyPr/>
                    <a:lstStyle/>
                    <a:p>
                      <a:pPr algn="l" fontAlgn="b"/>
                      <a:r>
                        <a:rPr lang="pt-PT" sz="1050" u="none" strike="noStrike">
                          <a:effectLst/>
                        </a:rPr>
                        <a:t> </a:t>
                      </a:r>
                      <a:endParaRPr lang="pt-PT" sz="1050" b="1" i="0" u="none" strike="noStrike">
                        <a:solidFill>
                          <a:srgbClr val="3EBA7C"/>
                        </a:solidFill>
                        <a:effectLst/>
                        <a:latin typeface="Arial Narrow"/>
                      </a:endParaRPr>
                    </a:p>
                  </a:txBody>
                  <a:tcPr marL="7359" marR="7359" marT="7359" marB="0" anchor="b"/>
                </a:tc>
                <a:tc>
                  <a:txBody>
                    <a:bodyPr/>
                    <a:lstStyle/>
                    <a:p>
                      <a:pPr algn="l" fontAlgn="b"/>
                      <a:r>
                        <a:rPr lang="pt-PT" sz="1050" u="none" strike="noStrike">
                          <a:effectLst/>
                        </a:rPr>
                        <a:t> </a:t>
                      </a:r>
                      <a:endParaRPr lang="pt-PT" sz="1050" b="1" i="0" u="none" strike="noStrike">
                        <a:solidFill>
                          <a:srgbClr val="3EBA7C"/>
                        </a:solidFill>
                        <a:effectLst/>
                        <a:latin typeface="Arial Narrow"/>
                      </a:endParaRPr>
                    </a:p>
                  </a:txBody>
                  <a:tcPr marL="7359" marR="7359" marT="7359" marB="0" anchor="b"/>
                </a:tc>
                <a:tc>
                  <a:txBody>
                    <a:bodyPr/>
                    <a:lstStyle/>
                    <a:p>
                      <a:pPr algn="l" fontAlgn="b"/>
                      <a:r>
                        <a:rPr lang="pt-PT" sz="1050" u="none" strike="noStrike">
                          <a:effectLst/>
                        </a:rPr>
                        <a:t> </a:t>
                      </a:r>
                      <a:endParaRPr lang="pt-PT" sz="1050" b="1" i="0" u="none" strike="noStrike">
                        <a:solidFill>
                          <a:srgbClr val="3EBA7C"/>
                        </a:solidFill>
                        <a:effectLst/>
                        <a:latin typeface="Arial Narrow"/>
                      </a:endParaRPr>
                    </a:p>
                  </a:txBody>
                  <a:tcPr marL="7359" marR="7359" marT="7359" marB="0" anchor="b"/>
                </a:tc>
                <a:tc>
                  <a:txBody>
                    <a:bodyPr/>
                    <a:lstStyle/>
                    <a:p>
                      <a:pPr algn="l" fontAlgn="b"/>
                      <a:r>
                        <a:rPr lang="pt-PT" sz="1050" u="none" strike="noStrike">
                          <a:effectLst/>
                        </a:rPr>
                        <a:t> </a:t>
                      </a:r>
                      <a:endParaRPr lang="pt-PT" sz="1050" b="1" i="0" u="none" strike="noStrike">
                        <a:solidFill>
                          <a:srgbClr val="3EBA7C"/>
                        </a:solidFill>
                        <a:effectLst/>
                        <a:latin typeface="Arial Narrow"/>
                      </a:endParaRPr>
                    </a:p>
                  </a:txBody>
                  <a:tcPr marL="7359" marR="7359" marT="7359" marB="0" anchor="b"/>
                </a:tc>
                <a:tc>
                  <a:txBody>
                    <a:bodyPr/>
                    <a:lstStyle/>
                    <a:p>
                      <a:pPr algn="l" fontAlgn="b"/>
                      <a:r>
                        <a:rPr lang="pt-PT" sz="1050" u="none" strike="noStrike">
                          <a:effectLst/>
                        </a:rPr>
                        <a:t> </a:t>
                      </a:r>
                      <a:endParaRPr lang="pt-PT" sz="1050" b="1" i="0" u="none" strike="noStrike">
                        <a:solidFill>
                          <a:srgbClr val="3EBA7C"/>
                        </a:solidFill>
                        <a:effectLst/>
                        <a:latin typeface="Arial Narrow"/>
                      </a:endParaRPr>
                    </a:p>
                  </a:txBody>
                  <a:tcPr marL="7359" marR="7359" marT="7359" marB="0" anchor="b"/>
                </a:tc>
                <a:tc>
                  <a:txBody>
                    <a:bodyPr/>
                    <a:lstStyle/>
                    <a:p>
                      <a:pPr algn="l" fontAlgn="b"/>
                      <a:r>
                        <a:rPr lang="pt-PT" sz="1050" u="none" strike="noStrike">
                          <a:effectLst/>
                        </a:rPr>
                        <a:t> </a:t>
                      </a:r>
                      <a:endParaRPr lang="pt-PT" sz="1050" b="1" i="0" u="none" strike="noStrike">
                        <a:solidFill>
                          <a:srgbClr val="3EBA7C"/>
                        </a:solidFill>
                        <a:effectLst/>
                        <a:latin typeface="Arial Narrow"/>
                      </a:endParaRPr>
                    </a:p>
                  </a:txBody>
                  <a:tcPr marL="7359" marR="7359" marT="7359" marB="0" anchor="b"/>
                </a:tc>
                <a:tc>
                  <a:txBody>
                    <a:bodyPr/>
                    <a:lstStyle/>
                    <a:p>
                      <a:pPr algn="l" fontAlgn="b"/>
                      <a:r>
                        <a:rPr lang="pt-PT" sz="1050" u="none" strike="noStrike">
                          <a:effectLst/>
                        </a:rPr>
                        <a:t> </a:t>
                      </a:r>
                      <a:endParaRPr lang="pt-PT" sz="1050" b="1" i="0" u="none" strike="noStrike">
                        <a:solidFill>
                          <a:srgbClr val="3EBA7C"/>
                        </a:solidFill>
                        <a:effectLst/>
                        <a:latin typeface="Arial Narrow"/>
                      </a:endParaRPr>
                    </a:p>
                  </a:txBody>
                  <a:tcPr marL="7359" marR="7359" marT="7359" marB="0" anchor="b"/>
                </a:tc>
                <a:tc>
                  <a:txBody>
                    <a:bodyPr/>
                    <a:lstStyle/>
                    <a:p>
                      <a:pPr algn="l" fontAlgn="b"/>
                      <a:r>
                        <a:rPr lang="pt-PT" sz="1050" u="none" strike="noStrike">
                          <a:effectLst/>
                        </a:rPr>
                        <a:t> </a:t>
                      </a:r>
                      <a:endParaRPr lang="pt-PT" sz="1050" b="1" i="0" u="none" strike="noStrike">
                        <a:solidFill>
                          <a:srgbClr val="3EBA7C"/>
                        </a:solidFill>
                        <a:effectLst/>
                        <a:latin typeface="Arial Narrow"/>
                      </a:endParaRPr>
                    </a:p>
                  </a:txBody>
                  <a:tcPr marL="7359" marR="7359" marT="7359" marB="0" anchor="b"/>
                </a:tc>
                <a:tc>
                  <a:txBody>
                    <a:bodyPr/>
                    <a:lstStyle/>
                    <a:p>
                      <a:pPr algn="l" fontAlgn="b"/>
                      <a:r>
                        <a:rPr lang="pt-PT" sz="1050" u="none" strike="noStrike">
                          <a:effectLst/>
                        </a:rPr>
                        <a:t> </a:t>
                      </a:r>
                      <a:endParaRPr lang="pt-PT" sz="1050" b="1" i="0" u="none" strike="noStrike">
                        <a:solidFill>
                          <a:srgbClr val="3EBA7C"/>
                        </a:solidFill>
                        <a:effectLst/>
                        <a:latin typeface="Arial Narrow"/>
                      </a:endParaRPr>
                    </a:p>
                  </a:txBody>
                  <a:tcPr marL="7359" marR="7359" marT="7359" marB="0" anchor="b"/>
                </a:tc>
                <a:tc>
                  <a:txBody>
                    <a:bodyPr/>
                    <a:lstStyle/>
                    <a:p>
                      <a:pPr algn="l" fontAlgn="b"/>
                      <a:r>
                        <a:rPr lang="pt-PT" sz="1050" u="none" strike="noStrike">
                          <a:effectLst/>
                        </a:rPr>
                        <a:t> </a:t>
                      </a:r>
                      <a:endParaRPr lang="pt-PT" sz="1050" b="1" i="0" u="none" strike="noStrike">
                        <a:solidFill>
                          <a:srgbClr val="3EBA7C"/>
                        </a:solidFill>
                        <a:effectLst/>
                        <a:latin typeface="Arial Narrow"/>
                      </a:endParaRPr>
                    </a:p>
                  </a:txBody>
                  <a:tcPr marL="7359" marR="7359" marT="7359" marB="0" anchor="b"/>
                </a:tc>
                <a:tc>
                  <a:txBody>
                    <a:bodyPr/>
                    <a:lstStyle/>
                    <a:p>
                      <a:pPr algn="l" fontAlgn="b"/>
                      <a:r>
                        <a:rPr lang="pt-PT" sz="1050" u="none" strike="noStrike">
                          <a:effectLst/>
                        </a:rPr>
                        <a:t> </a:t>
                      </a:r>
                      <a:endParaRPr lang="pt-PT" sz="1050" b="1" i="0" u="none" strike="noStrike">
                        <a:solidFill>
                          <a:srgbClr val="3EBA7C"/>
                        </a:solidFill>
                        <a:effectLst/>
                        <a:latin typeface="Arial Narrow"/>
                      </a:endParaRPr>
                    </a:p>
                  </a:txBody>
                  <a:tcPr marL="7359" marR="7359" marT="7359" marB="0" anchor="b"/>
                </a:tc>
                <a:tc>
                  <a:txBody>
                    <a:bodyPr/>
                    <a:lstStyle/>
                    <a:p>
                      <a:pPr algn="l" fontAlgn="b"/>
                      <a:r>
                        <a:rPr lang="pt-PT" sz="1050" u="none" strike="noStrike">
                          <a:effectLst/>
                        </a:rPr>
                        <a:t> </a:t>
                      </a:r>
                      <a:endParaRPr lang="pt-PT" sz="1050" b="1" i="0" u="none" strike="noStrike">
                        <a:solidFill>
                          <a:srgbClr val="3EBA7C"/>
                        </a:solidFill>
                        <a:effectLst/>
                        <a:latin typeface="Arial Narrow"/>
                      </a:endParaRPr>
                    </a:p>
                  </a:txBody>
                  <a:tcPr marL="7359" marR="7359" marT="7359" marB="0" anchor="b"/>
                </a:tc>
                <a:tc>
                  <a:txBody>
                    <a:bodyPr/>
                    <a:lstStyle/>
                    <a:p>
                      <a:pPr algn="l" fontAlgn="b"/>
                      <a:r>
                        <a:rPr lang="pt-PT" sz="1050" u="none" strike="noStrike">
                          <a:effectLst/>
                        </a:rPr>
                        <a:t> </a:t>
                      </a:r>
                      <a:endParaRPr lang="pt-PT" sz="1050" b="1" i="0" u="none" strike="noStrike">
                        <a:solidFill>
                          <a:srgbClr val="3EBA7C"/>
                        </a:solidFill>
                        <a:effectLst/>
                        <a:latin typeface="Arial Narrow"/>
                      </a:endParaRPr>
                    </a:p>
                  </a:txBody>
                  <a:tcPr marL="7359" marR="7359" marT="7359" marB="0" anchor="b"/>
                </a:tc>
              </a:tr>
              <a:tr h="204990">
                <a:tc>
                  <a:txBody>
                    <a:bodyPr/>
                    <a:lstStyle/>
                    <a:p>
                      <a:pPr algn="l" fontAlgn="b"/>
                      <a:r>
                        <a:rPr lang="pt-PT" sz="1050" u="none" strike="noStrike">
                          <a:effectLst/>
                        </a:rPr>
                        <a:t> </a:t>
                      </a:r>
                      <a:endParaRPr lang="pt-PT" sz="1050" b="1" i="0" u="none" strike="noStrike">
                        <a:solidFill>
                          <a:srgbClr val="008000"/>
                        </a:solidFill>
                        <a:effectLst/>
                        <a:latin typeface="Arial Narrow"/>
                      </a:endParaRPr>
                    </a:p>
                  </a:txBody>
                  <a:tcPr marL="7359" marR="7359" marT="7359" marB="0" anchor="b"/>
                </a:tc>
                <a:tc>
                  <a:txBody>
                    <a:bodyPr/>
                    <a:lstStyle/>
                    <a:p>
                      <a:pPr algn="ctr" fontAlgn="b"/>
                      <a:r>
                        <a:rPr lang="pt-PT" sz="1050" u="none" strike="noStrike">
                          <a:effectLst/>
                        </a:rPr>
                        <a:t>2010</a:t>
                      </a:r>
                      <a:endParaRPr lang="pt-PT" sz="1050" b="1" i="0" u="none" strike="noStrike">
                        <a:solidFill>
                          <a:srgbClr val="008000"/>
                        </a:solidFill>
                        <a:effectLst/>
                        <a:latin typeface="Arial Narrow"/>
                      </a:endParaRPr>
                    </a:p>
                  </a:txBody>
                  <a:tcPr marL="7359" marR="7359" marT="7359" marB="0" anchor="b"/>
                </a:tc>
                <a:tc>
                  <a:txBody>
                    <a:bodyPr/>
                    <a:lstStyle/>
                    <a:p>
                      <a:pPr algn="ctr" fontAlgn="b"/>
                      <a:r>
                        <a:rPr lang="pt-PT" sz="1050" u="none" strike="noStrike">
                          <a:effectLst/>
                        </a:rPr>
                        <a:t> </a:t>
                      </a:r>
                      <a:endParaRPr lang="pt-PT" sz="1050" b="1" i="0" u="none" strike="noStrike">
                        <a:solidFill>
                          <a:srgbClr val="008000"/>
                        </a:solidFill>
                        <a:effectLst/>
                        <a:latin typeface="Arial Narrow"/>
                      </a:endParaRPr>
                    </a:p>
                  </a:txBody>
                  <a:tcPr marL="7359" marR="7359" marT="7359" marB="0" anchor="b"/>
                </a:tc>
                <a:tc>
                  <a:txBody>
                    <a:bodyPr/>
                    <a:lstStyle/>
                    <a:p>
                      <a:pPr algn="ctr" fontAlgn="b"/>
                      <a:r>
                        <a:rPr lang="pt-PT" sz="1050" u="none" strike="noStrike">
                          <a:effectLst/>
                        </a:rPr>
                        <a:t>2005</a:t>
                      </a:r>
                      <a:endParaRPr lang="pt-PT" sz="1050" b="1" i="0" u="none" strike="noStrike">
                        <a:solidFill>
                          <a:srgbClr val="008000"/>
                        </a:solidFill>
                        <a:effectLst/>
                        <a:latin typeface="Arial Narrow"/>
                      </a:endParaRPr>
                    </a:p>
                  </a:txBody>
                  <a:tcPr marL="7359" marR="7359" marT="7359" marB="0" anchor="b"/>
                </a:tc>
                <a:tc>
                  <a:txBody>
                    <a:bodyPr/>
                    <a:lstStyle/>
                    <a:p>
                      <a:pPr algn="ctr" fontAlgn="b"/>
                      <a:r>
                        <a:rPr lang="pt-PT" sz="1050" u="none" strike="noStrike" dirty="0">
                          <a:effectLst/>
                        </a:rPr>
                        <a:t>2010</a:t>
                      </a:r>
                      <a:endParaRPr lang="pt-PT" sz="1050" b="1" i="0" u="none" strike="noStrike" dirty="0">
                        <a:solidFill>
                          <a:srgbClr val="008000"/>
                        </a:solidFill>
                        <a:effectLst/>
                        <a:latin typeface="Arial Narrow"/>
                      </a:endParaRPr>
                    </a:p>
                  </a:txBody>
                  <a:tcPr marL="7359" marR="7359" marT="7359" marB="0" anchor="b"/>
                </a:tc>
                <a:tc>
                  <a:txBody>
                    <a:bodyPr/>
                    <a:lstStyle/>
                    <a:p>
                      <a:pPr algn="ctr" fontAlgn="b"/>
                      <a:r>
                        <a:rPr lang="pt-PT" sz="1050" u="none" strike="noStrike">
                          <a:effectLst/>
                        </a:rPr>
                        <a:t> </a:t>
                      </a:r>
                      <a:endParaRPr lang="pt-PT" sz="1050" b="1" i="0" u="none" strike="noStrike">
                        <a:solidFill>
                          <a:srgbClr val="008000"/>
                        </a:solidFill>
                        <a:effectLst/>
                        <a:latin typeface="Arial Narrow"/>
                      </a:endParaRPr>
                    </a:p>
                  </a:txBody>
                  <a:tcPr marL="7359" marR="7359" marT="7359" marB="0" anchor="b"/>
                </a:tc>
                <a:tc>
                  <a:txBody>
                    <a:bodyPr/>
                    <a:lstStyle/>
                    <a:p>
                      <a:pPr algn="ctr" fontAlgn="b"/>
                      <a:r>
                        <a:rPr lang="pt-PT" sz="1050" u="none" strike="noStrike">
                          <a:effectLst/>
                        </a:rPr>
                        <a:t>2009</a:t>
                      </a:r>
                      <a:endParaRPr lang="pt-PT" sz="1050" b="1" i="0" u="none" strike="noStrike">
                        <a:solidFill>
                          <a:srgbClr val="008000"/>
                        </a:solidFill>
                        <a:effectLst/>
                        <a:latin typeface="Arial Narrow"/>
                      </a:endParaRPr>
                    </a:p>
                  </a:txBody>
                  <a:tcPr marL="7359" marR="7359" marT="7359" marB="0" anchor="b"/>
                </a:tc>
                <a:tc>
                  <a:txBody>
                    <a:bodyPr/>
                    <a:lstStyle/>
                    <a:p>
                      <a:pPr algn="ctr" fontAlgn="b"/>
                      <a:r>
                        <a:rPr lang="pt-PT" sz="1050" u="none" strike="noStrike">
                          <a:effectLst/>
                        </a:rPr>
                        <a:t>2010</a:t>
                      </a:r>
                      <a:endParaRPr lang="pt-PT" sz="1050" b="1" i="0" u="none" strike="noStrike">
                        <a:solidFill>
                          <a:srgbClr val="008000"/>
                        </a:solidFill>
                        <a:effectLst/>
                        <a:latin typeface="Arial Narrow"/>
                      </a:endParaRPr>
                    </a:p>
                  </a:txBody>
                  <a:tcPr marL="7359" marR="7359" marT="7359" marB="0" anchor="b"/>
                </a:tc>
                <a:tc>
                  <a:txBody>
                    <a:bodyPr/>
                    <a:lstStyle/>
                    <a:p>
                      <a:pPr algn="ctr" fontAlgn="b"/>
                      <a:r>
                        <a:rPr lang="pt-PT" sz="1050" u="none" strike="noStrike">
                          <a:effectLst/>
                        </a:rPr>
                        <a:t> </a:t>
                      </a:r>
                      <a:endParaRPr lang="pt-PT" sz="1050" b="1" i="0" u="none" strike="noStrike">
                        <a:solidFill>
                          <a:srgbClr val="008000"/>
                        </a:solidFill>
                        <a:effectLst/>
                        <a:latin typeface="Arial Narrow"/>
                      </a:endParaRPr>
                    </a:p>
                  </a:txBody>
                  <a:tcPr marL="7359" marR="7359" marT="7359" marB="0" anchor="b"/>
                </a:tc>
                <a:tc>
                  <a:txBody>
                    <a:bodyPr/>
                    <a:lstStyle/>
                    <a:p>
                      <a:pPr algn="ctr" fontAlgn="b"/>
                      <a:r>
                        <a:rPr lang="pt-PT" sz="1050" u="none" strike="noStrike">
                          <a:effectLst/>
                        </a:rPr>
                        <a:t>2010</a:t>
                      </a:r>
                      <a:endParaRPr lang="pt-PT" sz="1050" b="1" i="0" u="none" strike="noStrike">
                        <a:solidFill>
                          <a:srgbClr val="008000"/>
                        </a:solidFill>
                        <a:effectLst/>
                        <a:latin typeface="Arial Narrow"/>
                      </a:endParaRPr>
                    </a:p>
                  </a:txBody>
                  <a:tcPr marL="7359" marR="7359" marT="7359" marB="0" anchor="b"/>
                </a:tc>
                <a:tc>
                  <a:txBody>
                    <a:bodyPr/>
                    <a:lstStyle/>
                    <a:p>
                      <a:pPr algn="ctr" fontAlgn="b"/>
                      <a:r>
                        <a:rPr lang="pt-PT" sz="1050" u="none" strike="noStrike">
                          <a:effectLst/>
                        </a:rPr>
                        <a:t> </a:t>
                      </a:r>
                      <a:endParaRPr lang="pt-PT" sz="1050" b="1" i="0" u="none" strike="noStrike">
                        <a:solidFill>
                          <a:srgbClr val="008000"/>
                        </a:solidFill>
                        <a:effectLst/>
                        <a:latin typeface="Arial Narrow"/>
                      </a:endParaRPr>
                    </a:p>
                  </a:txBody>
                  <a:tcPr marL="7359" marR="7359" marT="7359" marB="0" anchor="b"/>
                </a:tc>
                <a:tc>
                  <a:txBody>
                    <a:bodyPr/>
                    <a:lstStyle/>
                    <a:p>
                      <a:pPr algn="ctr" fontAlgn="b"/>
                      <a:r>
                        <a:rPr lang="pt-PT" sz="1050" u="none" strike="noStrike">
                          <a:effectLst/>
                        </a:rPr>
                        <a:t>2005</a:t>
                      </a:r>
                      <a:endParaRPr lang="pt-PT" sz="1050" b="1" i="0" u="none" strike="noStrike">
                        <a:solidFill>
                          <a:srgbClr val="008000"/>
                        </a:solidFill>
                        <a:effectLst/>
                        <a:latin typeface="Arial Narrow"/>
                      </a:endParaRPr>
                    </a:p>
                  </a:txBody>
                  <a:tcPr marL="7359" marR="7359" marT="7359" marB="0" anchor="b"/>
                </a:tc>
                <a:tc>
                  <a:txBody>
                    <a:bodyPr/>
                    <a:lstStyle/>
                    <a:p>
                      <a:pPr algn="ctr" fontAlgn="b"/>
                      <a:r>
                        <a:rPr lang="pt-PT" sz="1050" u="none" strike="noStrike">
                          <a:effectLst/>
                        </a:rPr>
                        <a:t>2010</a:t>
                      </a:r>
                      <a:endParaRPr lang="pt-PT" sz="1050" b="1" i="0" u="none" strike="noStrike">
                        <a:solidFill>
                          <a:srgbClr val="008000"/>
                        </a:solidFill>
                        <a:effectLst/>
                        <a:latin typeface="Arial Narrow"/>
                      </a:endParaRPr>
                    </a:p>
                  </a:txBody>
                  <a:tcPr marL="7359" marR="7359" marT="7359" marB="0" anchor="b"/>
                </a:tc>
                <a:tc>
                  <a:txBody>
                    <a:bodyPr/>
                    <a:lstStyle/>
                    <a:p>
                      <a:pPr algn="ctr" fontAlgn="b"/>
                      <a:r>
                        <a:rPr lang="pt-PT" sz="1050" u="none" strike="noStrike">
                          <a:effectLst/>
                        </a:rPr>
                        <a:t> </a:t>
                      </a:r>
                      <a:endParaRPr lang="pt-PT" sz="1050" b="1" i="0" u="none" strike="noStrike">
                        <a:solidFill>
                          <a:srgbClr val="008000"/>
                        </a:solidFill>
                        <a:effectLst/>
                        <a:latin typeface="Arial Narrow"/>
                      </a:endParaRPr>
                    </a:p>
                  </a:txBody>
                  <a:tcPr marL="7359" marR="7359" marT="7359" marB="0" anchor="b"/>
                </a:tc>
                <a:tc>
                  <a:txBody>
                    <a:bodyPr/>
                    <a:lstStyle/>
                    <a:p>
                      <a:pPr algn="ctr" fontAlgn="b"/>
                      <a:r>
                        <a:rPr lang="pt-PT" sz="1050" u="none" strike="noStrike">
                          <a:effectLst/>
                        </a:rPr>
                        <a:t>2009</a:t>
                      </a:r>
                      <a:endParaRPr lang="pt-PT" sz="1050" b="1" i="0" u="none" strike="noStrike">
                        <a:solidFill>
                          <a:srgbClr val="008000"/>
                        </a:solidFill>
                        <a:effectLst/>
                        <a:latin typeface="Arial Narrow"/>
                      </a:endParaRPr>
                    </a:p>
                  </a:txBody>
                  <a:tcPr marL="7359" marR="7359" marT="7359" marB="0" anchor="b"/>
                </a:tc>
                <a:tc>
                  <a:txBody>
                    <a:bodyPr/>
                    <a:lstStyle/>
                    <a:p>
                      <a:pPr algn="ctr" fontAlgn="b"/>
                      <a:r>
                        <a:rPr lang="pt-PT" sz="1050" u="none" strike="noStrike">
                          <a:effectLst/>
                        </a:rPr>
                        <a:t>2010</a:t>
                      </a:r>
                      <a:endParaRPr lang="pt-PT" sz="1050" b="1" i="0" u="none" strike="noStrike">
                        <a:solidFill>
                          <a:srgbClr val="008000"/>
                        </a:solidFill>
                        <a:effectLst/>
                        <a:latin typeface="Arial Narrow"/>
                      </a:endParaRPr>
                    </a:p>
                  </a:txBody>
                  <a:tcPr marL="7359" marR="7359" marT="7359" marB="0" anchor="b"/>
                </a:tc>
                <a:tc>
                  <a:txBody>
                    <a:bodyPr/>
                    <a:lstStyle/>
                    <a:p>
                      <a:pPr algn="ctr" fontAlgn="b"/>
                      <a:r>
                        <a:rPr lang="pt-PT" sz="1050" u="none" strike="noStrike">
                          <a:effectLst/>
                        </a:rPr>
                        <a:t> </a:t>
                      </a:r>
                      <a:endParaRPr lang="pt-PT" sz="1050" b="1" i="0" u="none" strike="noStrike">
                        <a:solidFill>
                          <a:srgbClr val="008000"/>
                        </a:solidFill>
                        <a:effectLst/>
                        <a:latin typeface="Arial Narrow"/>
                      </a:endParaRPr>
                    </a:p>
                  </a:txBody>
                  <a:tcPr marL="7359" marR="7359" marT="7359" marB="0" anchor="b"/>
                </a:tc>
                <a:tc>
                  <a:txBody>
                    <a:bodyPr/>
                    <a:lstStyle/>
                    <a:p>
                      <a:pPr algn="ctr" fontAlgn="b"/>
                      <a:r>
                        <a:rPr lang="pt-PT" sz="1050" u="none" strike="noStrike">
                          <a:effectLst/>
                        </a:rPr>
                        <a:t>2010</a:t>
                      </a:r>
                      <a:endParaRPr lang="pt-PT" sz="1050" b="1" i="0" u="none" strike="noStrike">
                        <a:solidFill>
                          <a:srgbClr val="008000"/>
                        </a:solidFill>
                        <a:effectLst/>
                        <a:latin typeface="Arial Narrow"/>
                      </a:endParaRPr>
                    </a:p>
                  </a:txBody>
                  <a:tcPr marL="7359" marR="7359" marT="7359" marB="0" anchor="b"/>
                </a:tc>
                <a:tc>
                  <a:txBody>
                    <a:bodyPr/>
                    <a:lstStyle/>
                    <a:p>
                      <a:pPr algn="ctr" fontAlgn="b"/>
                      <a:r>
                        <a:rPr lang="pt-PT" sz="1050" u="none" strike="noStrike">
                          <a:effectLst/>
                        </a:rPr>
                        <a:t> </a:t>
                      </a:r>
                      <a:endParaRPr lang="pt-PT" sz="1050" b="1" i="0" u="none" strike="noStrike">
                        <a:solidFill>
                          <a:srgbClr val="008000"/>
                        </a:solidFill>
                        <a:effectLst/>
                        <a:latin typeface="Arial Narrow"/>
                      </a:endParaRPr>
                    </a:p>
                  </a:txBody>
                  <a:tcPr marL="7359" marR="7359" marT="7359" marB="0" anchor="b"/>
                </a:tc>
                <a:tc>
                  <a:txBody>
                    <a:bodyPr/>
                    <a:lstStyle/>
                    <a:p>
                      <a:pPr algn="ctr" fontAlgn="b"/>
                      <a:r>
                        <a:rPr lang="pt-PT" sz="1050" u="none" strike="noStrike">
                          <a:effectLst/>
                        </a:rPr>
                        <a:t>2005</a:t>
                      </a:r>
                      <a:endParaRPr lang="pt-PT" sz="1050" b="1" i="0" u="none" strike="noStrike">
                        <a:solidFill>
                          <a:srgbClr val="008000"/>
                        </a:solidFill>
                        <a:effectLst/>
                        <a:latin typeface="Arial Narrow"/>
                      </a:endParaRPr>
                    </a:p>
                  </a:txBody>
                  <a:tcPr marL="7359" marR="7359" marT="7359" marB="0" anchor="b"/>
                </a:tc>
                <a:tc>
                  <a:txBody>
                    <a:bodyPr/>
                    <a:lstStyle/>
                    <a:p>
                      <a:pPr algn="ctr" fontAlgn="b"/>
                      <a:r>
                        <a:rPr lang="pt-PT" sz="1050" u="none" strike="noStrike">
                          <a:effectLst/>
                        </a:rPr>
                        <a:t>2010</a:t>
                      </a:r>
                      <a:endParaRPr lang="pt-PT" sz="1050" b="1" i="0" u="none" strike="noStrike">
                        <a:solidFill>
                          <a:srgbClr val="008000"/>
                        </a:solidFill>
                        <a:effectLst/>
                        <a:latin typeface="Arial Narrow"/>
                      </a:endParaRPr>
                    </a:p>
                  </a:txBody>
                  <a:tcPr marL="7359" marR="7359" marT="7359" marB="0" anchor="b"/>
                </a:tc>
                <a:tc>
                  <a:txBody>
                    <a:bodyPr/>
                    <a:lstStyle/>
                    <a:p>
                      <a:pPr algn="ctr" fontAlgn="b"/>
                      <a:r>
                        <a:rPr lang="pt-PT" sz="1050" u="none" strike="noStrike">
                          <a:effectLst/>
                        </a:rPr>
                        <a:t> </a:t>
                      </a:r>
                      <a:endParaRPr lang="pt-PT" sz="1050" b="1" i="0" u="none" strike="noStrike">
                        <a:solidFill>
                          <a:srgbClr val="008000"/>
                        </a:solidFill>
                        <a:effectLst/>
                        <a:latin typeface="Arial Narrow"/>
                      </a:endParaRPr>
                    </a:p>
                  </a:txBody>
                  <a:tcPr marL="7359" marR="7359" marT="7359" marB="0" anchor="b"/>
                </a:tc>
                <a:tc>
                  <a:txBody>
                    <a:bodyPr/>
                    <a:lstStyle/>
                    <a:p>
                      <a:pPr algn="ctr" fontAlgn="b"/>
                      <a:r>
                        <a:rPr lang="pt-PT" sz="1050" u="none" strike="noStrike">
                          <a:effectLst/>
                        </a:rPr>
                        <a:t>2009</a:t>
                      </a:r>
                      <a:endParaRPr lang="pt-PT" sz="1050" b="1" i="0" u="none" strike="noStrike">
                        <a:solidFill>
                          <a:srgbClr val="008000"/>
                        </a:solidFill>
                        <a:effectLst/>
                        <a:latin typeface="Arial Narrow"/>
                      </a:endParaRPr>
                    </a:p>
                  </a:txBody>
                  <a:tcPr marL="7359" marR="7359" marT="7359" marB="0" anchor="b"/>
                </a:tc>
                <a:tc>
                  <a:txBody>
                    <a:bodyPr/>
                    <a:lstStyle/>
                    <a:p>
                      <a:pPr algn="ctr" fontAlgn="b"/>
                      <a:r>
                        <a:rPr lang="pt-PT" sz="1050" u="none" strike="noStrike">
                          <a:effectLst/>
                        </a:rPr>
                        <a:t>2010</a:t>
                      </a:r>
                      <a:endParaRPr lang="pt-PT" sz="1050" b="1" i="0" u="none" strike="noStrike">
                        <a:solidFill>
                          <a:srgbClr val="008000"/>
                        </a:solidFill>
                        <a:effectLst/>
                        <a:latin typeface="Arial Narrow"/>
                      </a:endParaRPr>
                    </a:p>
                  </a:txBody>
                  <a:tcPr marL="7359" marR="7359" marT="7359" marB="0" anchor="b"/>
                </a:tc>
              </a:tr>
              <a:tr h="141178">
                <a:tc>
                  <a:txBody>
                    <a:bodyPr/>
                    <a:lstStyle/>
                    <a:p>
                      <a:pPr algn="l" fontAlgn="b"/>
                      <a:endParaRPr lang="pt-PT" sz="1050" b="0" i="0" u="none" strike="noStrike">
                        <a:effectLst/>
                        <a:latin typeface="Arial Narrow"/>
                      </a:endParaRPr>
                    </a:p>
                  </a:txBody>
                  <a:tcPr marL="7359" marR="7359" marT="7359" marB="0" anchor="b"/>
                </a:tc>
                <a:tc>
                  <a:txBody>
                    <a:bodyPr/>
                    <a:lstStyle/>
                    <a:p>
                      <a:pPr algn="ctr" fontAlgn="b"/>
                      <a:endParaRPr lang="pt-PT" sz="1050" b="0" i="0" u="none" strike="noStrike">
                        <a:effectLst/>
                        <a:latin typeface="Arial Narrow"/>
                      </a:endParaRPr>
                    </a:p>
                  </a:txBody>
                  <a:tcPr marL="7359" marR="7359" marT="7359" marB="0" anchor="b"/>
                </a:tc>
                <a:tc>
                  <a:txBody>
                    <a:bodyPr/>
                    <a:lstStyle/>
                    <a:p>
                      <a:pPr algn="ctr" fontAlgn="b"/>
                      <a:endParaRPr lang="pt-PT" sz="1050" b="0" i="0" u="none" strike="noStrike">
                        <a:effectLst/>
                        <a:latin typeface="Arial Narrow"/>
                      </a:endParaRPr>
                    </a:p>
                  </a:txBody>
                  <a:tcPr marL="7359" marR="7359" marT="7359" marB="0" anchor="b"/>
                </a:tc>
                <a:tc>
                  <a:txBody>
                    <a:bodyPr/>
                    <a:lstStyle/>
                    <a:p>
                      <a:pPr algn="l" fontAlgn="b"/>
                      <a:endParaRPr lang="pt-PT" sz="1050" b="0" i="0" u="none" strike="noStrike">
                        <a:effectLst/>
                        <a:latin typeface="Arial Narrow"/>
                      </a:endParaRPr>
                    </a:p>
                  </a:txBody>
                  <a:tcPr marL="7359" marR="7359" marT="7359" marB="0" anchor="b"/>
                </a:tc>
                <a:tc>
                  <a:txBody>
                    <a:bodyPr/>
                    <a:lstStyle/>
                    <a:p>
                      <a:pPr algn="l" fontAlgn="b"/>
                      <a:endParaRPr lang="pt-PT" sz="1050" b="0" i="0" u="none" strike="noStrike" dirty="0">
                        <a:effectLst/>
                        <a:latin typeface="Arial Narrow"/>
                      </a:endParaRPr>
                    </a:p>
                  </a:txBody>
                  <a:tcPr marL="7359" marR="7359" marT="7359" marB="0" anchor="b"/>
                </a:tc>
                <a:tc>
                  <a:txBody>
                    <a:bodyPr/>
                    <a:lstStyle/>
                    <a:p>
                      <a:pPr algn="l" fontAlgn="b"/>
                      <a:endParaRPr lang="pt-PT" sz="1050" b="0" i="0" u="none" strike="noStrike">
                        <a:effectLst/>
                        <a:latin typeface="Arial Narrow"/>
                      </a:endParaRPr>
                    </a:p>
                  </a:txBody>
                  <a:tcPr marL="7359" marR="7359" marT="7359" marB="0" anchor="b"/>
                </a:tc>
                <a:tc>
                  <a:txBody>
                    <a:bodyPr/>
                    <a:lstStyle/>
                    <a:p>
                      <a:pPr algn="l" fontAlgn="b"/>
                      <a:endParaRPr lang="pt-PT" sz="1050" b="0" i="0" u="none" strike="noStrike">
                        <a:effectLst/>
                        <a:latin typeface="Arial Narrow"/>
                      </a:endParaRPr>
                    </a:p>
                  </a:txBody>
                  <a:tcPr marL="7359" marR="7359" marT="7359" marB="0" anchor="b"/>
                </a:tc>
                <a:tc>
                  <a:txBody>
                    <a:bodyPr/>
                    <a:lstStyle/>
                    <a:p>
                      <a:pPr algn="l" fontAlgn="b"/>
                      <a:endParaRPr lang="pt-PT" sz="1050" b="0" i="0" u="none" strike="noStrike">
                        <a:effectLst/>
                        <a:latin typeface="Arial Narrow"/>
                      </a:endParaRPr>
                    </a:p>
                  </a:txBody>
                  <a:tcPr marL="7359" marR="7359" marT="7359" marB="0" anchor="b"/>
                </a:tc>
                <a:tc>
                  <a:txBody>
                    <a:bodyPr/>
                    <a:lstStyle/>
                    <a:p>
                      <a:pPr algn="l" fontAlgn="b"/>
                      <a:endParaRPr lang="pt-PT" sz="1050" b="0" i="0" u="none" strike="noStrike">
                        <a:effectLst/>
                        <a:latin typeface="Arial Narrow"/>
                      </a:endParaRPr>
                    </a:p>
                  </a:txBody>
                  <a:tcPr marL="7359" marR="7359" marT="7359" marB="0" anchor="b"/>
                </a:tc>
                <a:tc>
                  <a:txBody>
                    <a:bodyPr/>
                    <a:lstStyle/>
                    <a:p>
                      <a:pPr algn="l" fontAlgn="b"/>
                      <a:endParaRPr lang="pt-PT" sz="1050" b="0" i="0" u="none" strike="noStrike">
                        <a:effectLst/>
                        <a:latin typeface="Arial Narrow"/>
                      </a:endParaRPr>
                    </a:p>
                  </a:txBody>
                  <a:tcPr marL="7359" marR="7359" marT="7359" marB="0" anchor="b"/>
                </a:tc>
                <a:tc>
                  <a:txBody>
                    <a:bodyPr/>
                    <a:lstStyle/>
                    <a:p>
                      <a:pPr algn="l" fontAlgn="b"/>
                      <a:endParaRPr lang="pt-PT" sz="1050" b="0" i="0" u="none" strike="noStrike">
                        <a:effectLst/>
                        <a:latin typeface="Arial Narrow"/>
                      </a:endParaRPr>
                    </a:p>
                  </a:txBody>
                  <a:tcPr marL="7359" marR="7359" marT="7359" marB="0" anchor="b"/>
                </a:tc>
                <a:tc>
                  <a:txBody>
                    <a:bodyPr/>
                    <a:lstStyle/>
                    <a:p>
                      <a:pPr algn="l" fontAlgn="b"/>
                      <a:endParaRPr lang="pt-PT" sz="1050" b="0" i="0" u="none" strike="noStrike">
                        <a:effectLst/>
                        <a:latin typeface="Arial Narrow"/>
                      </a:endParaRPr>
                    </a:p>
                  </a:txBody>
                  <a:tcPr marL="7359" marR="7359" marT="7359" marB="0" anchor="b"/>
                </a:tc>
                <a:tc>
                  <a:txBody>
                    <a:bodyPr/>
                    <a:lstStyle/>
                    <a:p>
                      <a:pPr algn="l" fontAlgn="b"/>
                      <a:endParaRPr lang="pt-PT" sz="1050" b="0" i="0" u="none" strike="noStrike">
                        <a:effectLst/>
                        <a:latin typeface="Arial Narrow"/>
                      </a:endParaRPr>
                    </a:p>
                  </a:txBody>
                  <a:tcPr marL="7359" marR="7359" marT="7359" marB="0" anchor="b"/>
                </a:tc>
                <a:tc>
                  <a:txBody>
                    <a:bodyPr/>
                    <a:lstStyle/>
                    <a:p>
                      <a:pPr algn="l" fontAlgn="b"/>
                      <a:endParaRPr lang="pt-PT" sz="1050" b="0" i="0" u="none" strike="noStrike">
                        <a:effectLst/>
                        <a:latin typeface="Arial Narrow"/>
                      </a:endParaRPr>
                    </a:p>
                  </a:txBody>
                  <a:tcPr marL="7359" marR="7359" marT="7359" marB="0" anchor="b"/>
                </a:tc>
                <a:tc>
                  <a:txBody>
                    <a:bodyPr/>
                    <a:lstStyle/>
                    <a:p>
                      <a:pPr algn="l" fontAlgn="b"/>
                      <a:endParaRPr lang="pt-PT" sz="1050" b="0" i="0" u="none" strike="noStrike">
                        <a:effectLst/>
                        <a:latin typeface="Arial Narrow"/>
                      </a:endParaRPr>
                    </a:p>
                  </a:txBody>
                  <a:tcPr marL="7359" marR="7359" marT="7359" marB="0" anchor="b"/>
                </a:tc>
                <a:tc>
                  <a:txBody>
                    <a:bodyPr/>
                    <a:lstStyle/>
                    <a:p>
                      <a:pPr algn="l" fontAlgn="b"/>
                      <a:endParaRPr lang="pt-PT" sz="1050" b="0" i="0" u="none" strike="noStrike">
                        <a:effectLst/>
                        <a:latin typeface="Arial Narrow"/>
                      </a:endParaRPr>
                    </a:p>
                  </a:txBody>
                  <a:tcPr marL="7359" marR="7359" marT="7359" marB="0" anchor="b"/>
                </a:tc>
                <a:tc>
                  <a:txBody>
                    <a:bodyPr/>
                    <a:lstStyle/>
                    <a:p>
                      <a:pPr algn="l" fontAlgn="b"/>
                      <a:endParaRPr lang="pt-PT" sz="1050" b="0" i="0" u="none" strike="noStrike">
                        <a:effectLst/>
                        <a:latin typeface="Arial Narrow"/>
                      </a:endParaRPr>
                    </a:p>
                  </a:txBody>
                  <a:tcPr marL="7359" marR="7359" marT="7359" marB="0" anchor="b"/>
                </a:tc>
                <a:tc>
                  <a:txBody>
                    <a:bodyPr/>
                    <a:lstStyle/>
                    <a:p>
                      <a:pPr algn="ctr" fontAlgn="b"/>
                      <a:endParaRPr lang="pt-PT" sz="1050" b="0" i="0" u="none" strike="noStrike">
                        <a:effectLst/>
                        <a:latin typeface="Arial Narrow"/>
                      </a:endParaRPr>
                    </a:p>
                  </a:txBody>
                  <a:tcPr marL="7359" marR="7359" marT="7359" marB="0" anchor="b"/>
                </a:tc>
                <a:tc>
                  <a:txBody>
                    <a:bodyPr/>
                    <a:lstStyle/>
                    <a:p>
                      <a:pPr algn="ctr" fontAlgn="b"/>
                      <a:endParaRPr lang="pt-PT" sz="1050" b="0" i="0" u="none" strike="noStrike">
                        <a:effectLst/>
                        <a:latin typeface="Arial Narrow"/>
                      </a:endParaRPr>
                    </a:p>
                  </a:txBody>
                  <a:tcPr marL="7359" marR="7359" marT="7359" marB="0" anchor="b"/>
                </a:tc>
                <a:tc>
                  <a:txBody>
                    <a:bodyPr/>
                    <a:lstStyle/>
                    <a:p>
                      <a:pPr algn="l" fontAlgn="b"/>
                      <a:endParaRPr lang="pt-PT" sz="1050" b="0" i="0" u="none" strike="noStrike">
                        <a:effectLst/>
                        <a:latin typeface="Arial Narrow"/>
                      </a:endParaRPr>
                    </a:p>
                  </a:txBody>
                  <a:tcPr marL="7359" marR="7359" marT="7359" marB="0" anchor="b"/>
                </a:tc>
                <a:tc>
                  <a:txBody>
                    <a:bodyPr/>
                    <a:lstStyle/>
                    <a:p>
                      <a:pPr algn="l" fontAlgn="b"/>
                      <a:endParaRPr lang="pt-PT" sz="1050" b="0" i="0" u="none" strike="noStrike">
                        <a:effectLst/>
                        <a:latin typeface="Arial Narrow"/>
                      </a:endParaRPr>
                    </a:p>
                  </a:txBody>
                  <a:tcPr marL="7359" marR="7359" marT="7359" marB="0" anchor="b"/>
                </a:tc>
                <a:tc>
                  <a:txBody>
                    <a:bodyPr/>
                    <a:lstStyle/>
                    <a:p>
                      <a:pPr algn="l" fontAlgn="b"/>
                      <a:endParaRPr lang="pt-PT" sz="1050" b="0" i="0" u="none" strike="noStrike">
                        <a:effectLst/>
                        <a:latin typeface="Arial Narrow"/>
                      </a:endParaRPr>
                    </a:p>
                  </a:txBody>
                  <a:tcPr marL="7359" marR="7359" marT="7359" marB="0" anchor="b"/>
                </a:tc>
                <a:tc>
                  <a:txBody>
                    <a:bodyPr/>
                    <a:lstStyle/>
                    <a:p>
                      <a:pPr algn="ctr" fontAlgn="b"/>
                      <a:endParaRPr lang="pt-PT" sz="1050" b="0" i="0" u="none" strike="noStrike">
                        <a:effectLst/>
                        <a:latin typeface="Arial Narrow"/>
                      </a:endParaRPr>
                    </a:p>
                  </a:txBody>
                  <a:tcPr marL="7359" marR="7359" marT="7359" marB="0" anchor="b"/>
                </a:tc>
                <a:tc>
                  <a:txBody>
                    <a:bodyPr/>
                    <a:lstStyle/>
                    <a:p>
                      <a:pPr algn="l" fontAlgn="b"/>
                      <a:endParaRPr lang="pt-PT" sz="1050" b="0" i="0" u="none" strike="noStrike">
                        <a:effectLst/>
                        <a:latin typeface="Arial Narrow"/>
                      </a:endParaRPr>
                    </a:p>
                  </a:txBody>
                  <a:tcPr marL="7359" marR="7359" marT="7359" marB="0" anchor="b"/>
                </a:tc>
              </a:tr>
              <a:tr h="182213">
                <a:tc>
                  <a:txBody>
                    <a:bodyPr/>
                    <a:lstStyle/>
                    <a:p>
                      <a:pPr algn="l" fontAlgn="b"/>
                      <a:r>
                        <a:rPr lang="pt-PT" sz="1050" u="none" strike="noStrike">
                          <a:effectLst/>
                        </a:rPr>
                        <a:t>Exports</a:t>
                      </a:r>
                      <a:endParaRPr lang="pt-PT" sz="1050" b="0" i="0" u="none" strike="noStrike">
                        <a:effectLst/>
                        <a:latin typeface="Arial Narrow"/>
                      </a:endParaRPr>
                    </a:p>
                  </a:txBody>
                  <a:tcPr marL="7359" marR="7359" marT="7359" marB="0" anchor="b"/>
                </a:tc>
                <a:tc>
                  <a:txBody>
                    <a:bodyPr/>
                    <a:lstStyle/>
                    <a:p>
                      <a:pPr algn="l" fontAlgn="b"/>
                      <a:r>
                        <a:rPr lang="pt-PT" sz="1050" u="none" strike="noStrike">
                          <a:effectLst/>
                        </a:rPr>
                        <a:t> </a:t>
                      </a:r>
                      <a:endParaRPr lang="pt-PT" sz="1050" b="0" i="0" u="none" strike="noStrike">
                        <a:effectLst/>
                        <a:latin typeface="Arial Narrow"/>
                      </a:endParaRPr>
                    </a:p>
                  </a:txBody>
                  <a:tcPr marL="7359" marR="7359" marT="7359" marB="0" anchor="b"/>
                </a:tc>
                <a:tc gridSpan="2">
                  <a:txBody>
                    <a:bodyPr/>
                    <a:lstStyle/>
                    <a:p>
                      <a:pPr algn="l" fontAlgn="b"/>
                      <a:r>
                        <a:rPr lang="pt-PT" sz="1050" u="none" strike="noStrike">
                          <a:effectLst/>
                        </a:rPr>
                        <a:t> </a:t>
                      </a:r>
                      <a:endParaRPr lang="pt-PT" sz="1050" b="0" i="0" u="none" strike="noStrike">
                        <a:effectLst/>
                        <a:latin typeface="Arial Narrow"/>
                      </a:endParaRPr>
                    </a:p>
                  </a:txBody>
                  <a:tcPr marL="7359" marR="7359" marT="7359" marB="0" anchor="b"/>
                </a:tc>
                <a:tc hMerge="1">
                  <a:txBody>
                    <a:bodyPr/>
                    <a:lstStyle/>
                    <a:p>
                      <a:endParaRPr lang="pt-PT"/>
                    </a:p>
                  </a:txBody>
                  <a:tcPr/>
                </a:tc>
                <a:tc>
                  <a:txBody>
                    <a:bodyPr/>
                    <a:lstStyle/>
                    <a:p>
                      <a:pPr algn="l" fontAlgn="b"/>
                      <a:r>
                        <a:rPr lang="pt-PT" sz="1050" u="none" strike="noStrike">
                          <a:effectLst/>
                        </a:rPr>
                        <a:t> </a:t>
                      </a:r>
                      <a:endParaRPr lang="pt-PT" sz="1050" b="0" i="0" u="none" strike="noStrike">
                        <a:effectLst/>
                        <a:latin typeface="Arial Narrow"/>
                      </a:endParaRPr>
                    </a:p>
                  </a:txBody>
                  <a:tcPr marL="7359" marR="7359" marT="7359" marB="0" anchor="b"/>
                </a:tc>
                <a:tc gridSpan="2">
                  <a:txBody>
                    <a:bodyPr/>
                    <a:lstStyle/>
                    <a:p>
                      <a:pPr algn="l" fontAlgn="b"/>
                      <a:r>
                        <a:rPr lang="pt-PT" sz="1050" u="none" strike="noStrike">
                          <a:effectLst/>
                        </a:rPr>
                        <a:t> </a:t>
                      </a:r>
                      <a:endParaRPr lang="pt-PT" sz="1050" b="0" i="0" u="none" strike="noStrike">
                        <a:effectLst/>
                        <a:latin typeface="Arial Narrow"/>
                      </a:endParaRPr>
                    </a:p>
                  </a:txBody>
                  <a:tcPr marL="7359" marR="7359" marT="7359" marB="0" anchor="b"/>
                </a:tc>
                <a:tc hMerge="1">
                  <a:txBody>
                    <a:bodyPr/>
                    <a:lstStyle/>
                    <a:p>
                      <a:endParaRPr lang="pt-PT"/>
                    </a:p>
                  </a:txBody>
                  <a:tcPr/>
                </a:tc>
                <a:tc>
                  <a:txBody>
                    <a:bodyPr/>
                    <a:lstStyle/>
                    <a:p>
                      <a:pPr algn="l" fontAlgn="b"/>
                      <a:r>
                        <a:rPr lang="pt-PT" sz="1050" u="none" strike="noStrike" dirty="0">
                          <a:effectLst/>
                        </a:rPr>
                        <a:t> </a:t>
                      </a:r>
                      <a:endParaRPr lang="pt-PT" sz="1050" b="0" i="0" u="none" strike="noStrike" dirty="0">
                        <a:effectLst/>
                        <a:latin typeface="Arial Narrow"/>
                      </a:endParaRPr>
                    </a:p>
                  </a:txBody>
                  <a:tcPr marL="7359" marR="7359" marT="7359" marB="0" anchor="b"/>
                </a:tc>
                <a:tc>
                  <a:txBody>
                    <a:bodyPr/>
                    <a:lstStyle/>
                    <a:p>
                      <a:pPr algn="l"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l"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l"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l"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l"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l"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l"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l"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l"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l" fontAlgn="b"/>
                      <a:r>
                        <a:rPr lang="pt-PT" sz="1050" u="none" strike="noStrike">
                          <a:effectLst/>
                        </a:rPr>
                        <a:t> </a:t>
                      </a:r>
                      <a:endParaRPr lang="pt-PT" sz="1050" b="0" i="0" u="none" strike="noStrike">
                        <a:effectLst/>
                        <a:latin typeface="Arial Narrow"/>
                      </a:endParaRPr>
                    </a:p>
                  </a:txBody>
                  <a:tcPr marL="7359" marR="7359" marT="7359" marB="0" anchor="b"/>
                </a:tc>
                <a:tc gridSpan="2">
                  <a:txBody>
                    <a:bodyPr/>
                    <a:lstStyle/>
                    <a:p>
                      <a:pPr algn="l" fontAlgn="b"/>
                      <a:r>
                        <a:rPr lang="pt-PT" sz="1050" u="none" strike="noStrike">
                          <a:effectLst/>
                        </a:rPr>
                        <a:t> </a:t>
                      </a:r>
                      <a:endParaRPr lang="pt-PT" sz="1050" b="0" i="0" u="none" strike="noStrike">
                        <a:effectLst/>
                        <a:latin typeface="Arial Narrow"/>
                      </a:endParaRPr>
                    </a:p>
                  </a:txBody>
                  <a:tcPr marL="7359" marR="7359" marT="7359" marB="0" anchor="b"/>
                </a:tc>
                <a:tc hMerge="1">
                  <a:txBody>
                    <a:bodyPr/>
                    <a:lstStyle/>
                    <a:p>
                      <a:endParaRPr lang="pt-PT"/>
                    </a:p>
                  </a:txBody>
                  <a:tcPr/>
                </a:tc>
                <a:tc>
                  <a:txBody>
                    <a:bodyPr/>
                    <a:lstStyle/>
                    <a:p>
                      <a:pPr algn="l" fontAlgn="b"/>
                      <a:r>
                        <a:rPr lang="pt-PT" sz="1050" u="none" strike="noStrike">
                          <a:effectLst/>
                        </a:rPr>
                        <a:t> </a:t>
                      </a:r>
                      <a:endParaRPr lang="pt-PT" sz="1050" b="0" i="0" u="none" strike="noStrike">
                        <a:effectLst/>
                        <a:latin typeface="Arial Narrow"/>
                      </a:endParaRPr>
                    </a:p>
                  </a:txBody>
                  <a:tcPr marL="7359" marR="7359" marT="7359" marB="0" anchor="b"/>
                </a:tc>
                <a:tc gridSpan="2">
                  <a:txBody>
                    <a:bodyPr/>
                    <a:lstStyle/>
                    <a:p>
                      <a:pPr algn="l" fontAlgn="b"/>
                      <a:r>
                        <a:rPr lang="pt-PT" sz="1050" u="none" strike="noStrike">
                          <a:effectLst/>
                        </a:rPr>
                        <a:t> </a:t>
                      </a:r>
                      <a:endParaRPr lang="pt-PT" sz="1050" b="0" i="0" u="none" strike="noStrike">
                        <a:effectLst/>
                        <a:latin typeface="Arial Narrow"/>
                      </a:endParaRPr>
                    </a:p>
                  </a:txBody>
                  <a:tcPr marL="7359" marR="7359" marT="7359" marB="0" anchor="b"/>
                </a:tc>
                <a:tc hMerge="1">
                  <a:txBody>
                    <a:bodyPr/>
                    <a:lstStyle/>
                    <a:p>
                      <a:endParaRPr lang="pt-PT"/>
                    </a:p>
                  </a:txBody>
                  <a:tcPr/>
                </a:tc>
                <a:tc>
                  <a:txBody>
                    <a:bodyPr/>
                    <a:lstStyle/>
                    <a:p>
                      <a:pPr algn="l" fontAlgn="b"/>
                      <a:r>
                        <a:rPr lang="pt-PT" sz="1050" u="none" strike="noStrike">
                          <a:effectLst/>
                        </a:rPr>
                        <a:t> </a:t>
                      </a:r>
                      <a:endParaRPr lang="pt-PT" sz="1050" b="0" i="0" u="none" strike="noStrike">
                        <a:effectLst/>
                        <a:latin typeface="Arial Narrow"/>
                      </a:endParaRPr>
                    </a:p>
                  </a:txBody>
                  <a:tcPr marL="7359" marR="7359" marT="7359" marB="0" anchor="b"/>
                </a:tc>
              </a:tr>
              <a:tr h="182213">
                <a:tc gridSpan="4">
                  <a:txBody>
                    <a:bodyPr/>
                    <a:lstStyle/>
                    <a:p>
                      <a:pPr algn="l" fontAlgn="b"/>
                      <a:r>
                        <a:rPr lang="pt-PT" sz="1050" u="none" strike="noStrike">
                          <a:effectLst/>
                        </a:rPr>
                        <a:t> Bolivia, Plurinational State of </a:t>
                      </a:r>
                      <a:endParaRPr lang="pt-PT" sz="1050" b="1" i="0" u="none" strike="noStrike">
                        <a:effectLst/>
                        <a:latin typeface="Arial Narrow"/>
                      </a:endParaRPr>
                    </a:p>
                  </a:txBody>
                  <a:tcPr marL="7359" marR="7359" marT="7359" marB="0" anchor="b"/>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ct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dirty="0">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ct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r>
              <a:tr h="159437">
                <a:tc>
                  <a:txBody>
                    <a:bodyPr/>
                    <a:lstStyle/>
                    <a:p>
                      <a:pPr algn="l" fontAlgn="b"/>
                      <a:r>
                        <a:rPr lang="pt-PT" sz="1050" u="none" strike="noStrike">
                          <a:effectLst/>
                        </a:rPr>
                        <a:t>Agricultural products</a:t>
                      </a:r>
                      <a:endParaRPr lang="pt-PT" sz="1050" b="0" i="0" u="none" strike="noStrike">
                        <a:effectLst/>
                        <a:latin typeface="Arial Narrow"/>
                      </a:endParaRPr>
                    </a:p>
                  </a:txBody>
                  <a:tcPr marL="110389" marR="7359" marT="7359" marB="0" anchor="b"/>
                </a:tc>
                <a:tc>
                  <a:txBody>
                    <a:bodyPr/>
                    <a:lstStyle/>
                    <a:p>
                      <a:pPr algn="r" fontAlgn="b"/>
                      <a:r>
                        <a:rPr lang="pt-PT" sz="1050" u="none" strike="noStrike">
                          <a:effectLst/>
                        </a:rPr>
                        <a:t>1</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22,0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15,8</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3</a:t>
                      </a:r>
                      <a:endParaRPr lang="pt-PT" sz="1050" b="0" i="0" u="none" strike="noStrike">
                        <a:effectLst/>
                        <a:latin typeface="Arial Narrow"/>
                      </a:endParaRPr>
                    </a:p>
                  </a:txBody>
                  <a:tcPr marL="7359" marR="7359" marT="7359" marB="0" anchor="b"/>
                </a:tc>
                <a:tc>
                  <a:txBody>
                    <a:bodyPr/>
                    <a:lstStyle/>
                    <a:p>
                      <a:pPr algn="r" fontAlgn="b"/>
                      <a:r>
                        <a:rPr lang="pt-PT" sz="1050" u="none" strike="noStrike" dirty="0">
                          <a:effectLst/>
                        </a:rPr>
                        <a:t>-1</a:t>
                      </a:r>
                      <a:endParaRPr lang="pt-PT" sz="1050" b="0" i="0" u="none" strike="noStrike" dirty="0">
                        <a:effectLst/>
                        <a:latin typeface="Arial Narrow"/>
                      </a:endParaRPr>
                    </a:p>
                  </a:txBody>
                  <a:tcPr marL="7359" marR="7359" marT="7359" marB="0" anchor="b"/>
                </a:tc>
                <a:tc>
                  <a:txBody>
                    <a:bodyPr/>
                    <a:lstStyle/>
                    <a:p>
                      <a:pPr algn="ctr" fontAlgn="b"/>
                      <a:r>
                        <a:rPr lang="pt-PT" sz="1050" u="none" strike="noStrike" dirty="0">
                          <a:effectLst/>
                        </a:rPr>
                        <a:t> </a:t>
                      </a:r>
                      <a:endParaRPr lang="pt-PT" sz="1050" b="0" i="0" u="none" strike="noStrike" dirty="0">
                        <a:effectLst/>
                        <a:latin typeface="Arial Narrow"/>
                      </a:endParaRPr>
                    </a:p>
                  </a:txBody>
                  <a:tcPr marL="7359" marR="7359" marT="7359" marB="0" anchor="b"/>
                </a:tc>
                <a:tc>
                  <a:txBody>
                    <a:bodyPr/>
                    <a:lstStyle/>
                    <a:p>
                      <a:pPr algn="r" fontAlgn="b"/>
                      <a:r>
                        <a:rPr lang="pt-PT" sz="1050" u="none" strike="noStrike" dirty="0">
                          <a:effectLst/>
                        </a:rPr>
                        <a:t>0</a:t>
                      </a:r>
                      <a:endParaRPr lang="pt-PT" sz="1050" b="0" i="0" u="none" strike="noStrike" dirty="0">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dirty="0">
                          <a:effectLst/>
                        </a:rPr>
                        <a:t>79,9</a:t>
                      </a:r>
                      <a:endParaRPr lang="pt-PT" sz="1050" b="0" i="0" u="none" strike="noStrike" dirty="0">
                        <a:effectLst/>
                        <a:latin typeface="Arial Narrow"/>
                      </a:endParaRPr>
                    </a:p>
                  </a:txBody>
                  <a:tcPr marL="7359" marR="7359" marT="7359" marB="0" anchor="b"/>
                </a:tc>
                <a:tc>
                  <a:txBody>
                    <a:bodyPr/>
                    <a:lstStyle/>
                    <a:p>
                      <a:pPr algn="r" fontAlgn="b"/>
                      <a:r>
                        <a:rPr lang="pt-PT" sz="1050" u="none" strike="noStrike">
                          <a:effectLst/>
                        </a:rPr>
                        <a:t>66,6</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26</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-4</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14,8</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9,8</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-12</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a:t>
                      </a:r>
                      <a:endParaRPr lang="pt-PT" sz="1050" b="0" i="0" u="none" strike="noStrike">
                        <a:effectLst/>
                        <a:latin typeface="Arial Narrow"/>
                      </a:endParaRPr>
                    </a:p>
                  </a:txBody>
                  <a:tcPr marL="7359" marR="7359" marT="7359" marB="0" anchor="b"/>
                </a:tc>
              </a:tr>
              <a:tr h="159437">
                <a:tc>
                  <a:txBody>
                    <a:bodyPr/>
                    <a:lstStyle/>
                    <a:p>
                      <a:pPr algn="l" fontAlgn="b"/>
                      <a:r>
                        <a:rPr lang="pt-PT" sz="1050" u="none" strike="noStrike">
                          <a:effectLst/>
                        </a:rPr>
                        <a:t>Fuels and mining products</a:t>
                      </a:r>
                      <a:endParaRPr lang="pt-PT" sz="1050" b="0" i="0" u="none" strike="noStrike">
                        <a:effectLst/>
                        <a:latin typeface="Arial Narrow"/>
                      </a:endParaRPr>
                    </a:p>
                  </a:txBody>
                  <a:tcPr marL="110389" marR="7359" marT="7359" marB="0" anchor="b"/>
                </a:tc>
                <a:tc>
                  <a:txBody>
                    <a:bodyPr/>
                    <a:lstStyle/>
                    <a:p>
                      <a:pPr algn="r" fontAlgn="b"/>
                      <a:r>
                        <a:rPr lang="pt-PT" sz="1050" u="none" strike="noStrike">
                          <a:effectLst/>
                        </a:rPr>
                        <a:t>5</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10,9</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76,5</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-30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36</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9,4</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28,9</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-5</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106</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5</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11,1</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82,1</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-31</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35</a:t>
                      </a:r>
                      <a:endParaRPr lang="pt-PT" sz="1050" b="0" i="0" u="none" strike="noStrike">
                        <a:effectLst/>
                        <a:latin typeface="Arial Narrow"/>
                      </a:endParaRPr>
                    </a:p>
                  </a:txBody>
                  <a:tcPr marL="7359" marR="7359" marT="7359" marB="0" anchor="b"/>
                </a:tc>
              </a:tr>
              <a:tr h="159437">
                <a:tc>
                  <a:txBody>
                    <a:bodyPr/>
                    <a:lstStyle/>
                    <a:p>
                      <a:pPr algn="l" fontAlgn="b"/>
                      <a:r>
                        <a:rPr lang="pt-PT" sz="1050" u="none" strike="noStrike">
                          <a:effectLst/>
                        </a:rPr>
                        <a:t>Manufactures</a:t>
                      </a:r>
                      <a:endParaRPr lang="pt-PT" sz="1050" b="0" i="0" u="none" strike="noStrike">
                        <a:effectLst/>
                        <a:latin typeface="Arial Narrow"/>
                      </a:endParaRPr>
                    </a:p>
                  </a:txBody>
                  <a:tcPr marL="110389" marR="7359" marT="7359" marB="0" anchor="b"/>
                </a:tc>
                <a:tc>
                  <a:txBody>
                    <a:bodyPr/>
                    <a:lstStyle/>
                    <a:p>
                      <a:pPr algn="r" fontAlgn="b"/>
                      <a:r>
                        <a:rPr lang="pt-PT" sz="1050" u="none" strike="noStrike">
                          <a:effectLst/>
                        </a:rPr>
                        <a:t>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64,2</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6,3</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-25</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41</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dirty="0">
                          <a:effectLst/>
                        </a:rPr>
                        <a:t>10,4</a:t>
                      </a:r>
                      <a:endParaRPr lang="pt-PT" sz="1050" b="0" i="0" u="none" strike="noStrike" dirty="0">
                        <a:effectLst/>
                        <a:latin typeface="Arial Narrow"/>
                      </a:endParaRPr>
                    </a:p>
                  </a:txBody>
                  <a:tcPr marL="7359" marR="7359" marT="7359" marB="0" anchor="b"/>
                </a:tc>
                <a:tc>
                  <a:txBody>
                    <a:bodyPr/>
                    <a:lstStyle/>
                    <a:p>
                      <a:pPr algn="r" fontAlgn="b"/>
                      <a:r>
                        <a:rPr lang="pt-PT" sz="1050" u="none" strike="noStrike">
                          <a:effectLst/>
                        </a:rPr>
                        <a:t>4,5</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-13</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13</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70,9</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6,5</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-26</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44</a:t>
                      </a:r>
                      <a:endParaRPr lang="pt-PT" sz="1050" b="0" i="0" u="none" strike="noStrike">
                        <a:effectLst/>
                        <a:latin typeface="Arial Narrow"/>
                      </a:endParaRPr>
                    </a:p>
                  </a:txBody>
                  <a:tcPr marL="7359" marR="7359" marT="7359" marB="0" anchor="b"/>
                </a:tc>
              </a:tr>
              <a:tr h="159437">
                <a:tc>
                  <a:txBody>
                    <a:bodyPr/>
                    <a:lstStyle/>
                    <a:p>
                      <a:pPr algn="l" fontAlgn="b"/>
                      <a:r>
                        <a:rPr lang="pt-PT" sz="1050" u="none" strike="noStrike">
                          <a:effectLst/>
                        </a:rPr>
                        <a:t>Total exports</a:t>
                      </a:r>
                      <a:endParaRPr lang="pt-PT" sz="1050" b="0" i="0" u="none" strike="noStrike">
                        <a:effectLst/>
                        <a:latin typeface="Arial Narrow"/>
                      </a:endParaRPr>
                    </a:p>
                  </a:txBody>
                  <a:tcPr marL="110389" marR="7359" marT="7359" marB="0" anchor="b"/>
                </a:tc>
                <a:tc>
                  <a:txBody>
                    <a:bodyPr/>
                    <a:lstStyle/>
                    <a:p>
                      <a:pPr algn="r" fontAlgn="b"/>
                      <a:r>
                        <a:rPr lang="pt-PT" sz="1050" u="none" strike="noStrike">
                          <a:effectLst/>
                        </a:rPr>
                        <a:t>6</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100,0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100,0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-25</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28</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100,0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100,0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18</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14</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6</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100,0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100,0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-28</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30</a:t>
                      </a:r>
                      <a:endParaRPr lang="pt-PT" sz="1050" b="0" i="0" u="none" strike="noStrike">
                        <a:effectLst/>
                        <a:latin typeface="Arial Narrow"/>
                      </a:endParaRPr>
                    </a:p>
                  </a:txBody>
                  <a:tcPr marL="7359" marR="7359" marT="7359" marB="0" anchor="b"/>
                </a:tc>
              </a:tr>
              <a:tr h="159437">
                <a:tc>
                  <a:txBody>
                    <a:bodyPr/>
                    <a:lstStyle/>
                    <a:p>
                      <a:pPr algn="l" fontAlgn="b"/>
                      <a:r>
                        <a:rPr lang="pt-PT" sz="1050" u="none" strike="noStrike">
                          <a:effectLst/>
                        </a:rPr>
                        <a:t>Colombia</a:t>
                      </a:r>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ct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dirty="0">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ct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r>
              <a:tr h="159437">
                <a:tc>
                  <a:txBody>
                    <a:bodyPr/>
                    <a:lstStyle/>
                    <a:p>
                      <a:pPr algn="l" fontAlgn="b"/>
                      <a:r>
                        <a:rPr lang="pt-PT" sz="1050" u="none" strike="noStrike">
                          <a:effectLst/>
                        </a:rPr>
                        <a:t>Agricultural products</a:t>
                      </a:r>
                      <a:endParaRPr lang="pt-PT" sz="1050" b="0" i="0" u="none" strike="noStrike">
                        <a:effectLst/>
                        <a:latin typeface="Arial Narrow"/>
                      </a:endParaRPr>
                    </a:p>
                  </a:txBody>
                  <a:tcPr marL="110389" marR="7359" marT="7359" marB="0" anchor="b"/>
                </a:tc>
                <a:tc>
                  <a:txBody>
                    <a:bodyPr/>
                    <a:lstStyle/>
                    <a:p>
                      <a:pPr algn="r" fontAlgn="b"/>
                      <a:r>
                        <a:rPr lang="pt-PT" sz="1050" u="none" strike="noStrike">
                          <a:effectLst/>
                        </a:rPr>
                        <a:t>6</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21,7</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14,5</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-11</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-3</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9,3</a:t>
                      </a:r>
                      <a:endParaRPr lang="pt-PT" sz="1050" b="0" i="0" u="none" strike="noStrike">
                        <a:effectLst/>
                        <a:latin typeface="Arial Narrow"/>
                      </a:endParaRPr>
                    </a:p>
                  </a:txBody>
                  <a:tcPr marL="7359" marR="7359" marT="7359" marB="0" anchor="b"/>
                </a:tc>
                <a:tc>
                  <a:txBody>
                    <a:bodyPr/>
                    <a:lstStyle/>
                    <a:p>
                      <a:pPr algn="r" fontAlgn="b"/>
                      <a:r>
                        <a:rPr lang="pt-PT" sz="1050" u="none" strike="noStrike" dirty="0">
                          <a:effectLst/>
                        </a:rPr>
                        <a:t>9,2</a:t>
                      </a:r>
                      <a:endParaRPr lang="pt-PT" sz="1050" b="0" i="0" u="none" strike="noStrike" dirty="0">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-7</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22</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5</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23,1</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14,9</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-11</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-4</a:t>
                      </a:r>
                      <a:endParaRPr lang="pt-PT" sz="1050" b="0" i="0" u="none" strike="noStrike">
                        <a:effectLst/>
                        <a:latin typeface="Arial Narrow"/>
                      </a:endParaRPr>
                    </a:p>
                  </a:txBody>
                  <a:tcPr marL="7359" marR="7359" marT="7359" marB="0" anchor="b"/>
                </a:tc>
              </a:tr>
              <a:tr h="159437">
                <a:tc>
                  <a:txBody>
                    <a:bodyPr/>
                    <a:lstStyle/>
                    <a:p>
                      <a:pPr algn="l" fontAlgn="b"/>
                      <a:r>
                        <a:rPr lang="pt-PT" sz="1050" u="none" strike="noStrike">
                          <a:effectLst/>
                        </a:rPr>
                        <a:t>Fuels and mining products</a:t>
                      </a:r>
                      <a:endParaRPr lang="pt-PT" sz="1050" b="0" i="0" u="none" strike="noStrike">
                        <a:effectLst/>
                        <a:latin typeface="Arial Narrow"/>
                      </a:endParaRPr>
                    </a:p>
                  </a:txBody>
                  <a:tcPr marL="110389" marR="7359" marT="7359" marB="0" anchor="b"/>
                </a:tc>
                <a:tc>
                  <a:txBody>
                    <a:bodyPr/>
                    <a:lstStyle/>
                    <a:p>
                      <a:pPr algn="r" fontAlgn="b"/>
                      <a:r>
                        <a:rPr lang="pt-PT" sz="1050" u="none" strike="noStrike">
                          <a:effectLst/>
                        </a:rPr>
                        <a:t>23</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34,7</a:t>
                      </a:r>
                      <a:endParaRPr lang="pt-PT" sz="1050" b="0" i="0" u="none" strike="noStrike">
                        <a:effectLst/>
                        <a:latin typeface="Arial Narrow"/>
                      </a:endParaRPr>
                    </a:p>
                  </a:txBody>
                  <a:tcPr marL="7359" marR="7359" marT="7359" marB="0" anchor="b"/>
                </a:tc>
                <a:tc>
                  <a:txBody>
                    <a:bodyPr/>
                    <a:lstStyle/>
                    <a:p>
                      <a:pPr algn="r" fontAlgn="b"/>
                      <a:r>
                        <a:rPr lang="pt-PT" sz="1050" u="none" strike="noStrike" dirty="0">
                          <a:effectLst/>
                        </a:rPr>
                        <a:t>58,2</a:t>
                      </a:r>
                      <a:endParaRPr lang="pt-PT" sz="1050" b="0" i="0" u="none" strike="noStrike" dirty="0">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42</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dirty="0">
                          <a:effectLst/>
                        </a:rPr>
                        <a:t>65,3</a:t>
                      </a:r>
                      <a:endParaRPr lang="pt-PT" sz="1050" b="0" i="0" u="none" strike="noStrike" dirty="0">
                        <a:effectLst/>
                        <a:latin typeface="Arial Narrow"/>
                      </a:endParaRPr>
                    </a:p>
                  </a:txBody>
                  <a:tcPr marL="7359" marR="7359" marT="7359" marB="0" anchor="b"/>
                </a:tc>
                <a:tc>
                  <a:txBody>
                    <a:bodyPr/>
                    <a:lstStyle/>
                    <a:p>
                      <a:pPr algn="r" fontAlgn="b"/>
                      <a:r>
                        <a:rPr lang="pt-PT" sz="1050" u="none" strike="noStrike">
                          <a:effectLst/>
                        </a:rPr>
                        <a:t>17,8</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-13</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173</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23</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31,4</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61,6</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41</a:t>
                      </a:r>
                      <a:endParaRPr lang="pt-PT" sz="1050" b="0" i="0" u="none" strike="noStrike">
                        <a:effectLst/>
                        <a:latin typeface="Arial Narrow"/>
                      </a:endParaRPr>
                    </a:p>
                  </a:txBody>
                  <a:tcPr marL="7359" marR="7359" marT="7359" marB="0" anchor="b"/>
                </a:tc>
              </a:tr>
              <a:tr h="159437">
                <a:tc>
                  <a:txBody>
                    <a:bodyPr/>
                    <a:lstStyle/>
                    <a:p>
                      <a:pPr algn="l" fontAlgn="b"/>
                      <a:r>
                        <a:rPr lang="pt-PT" sz="1050" u="none" strike="noStrike">
                          <a:effectLst/>
                        </a:rPr>
                        <a:t>Manufactures</a:t>
                      </a:r>
                      <a:endParaRPr lang="pt-PT" sz="1050" b="0" i="0" u="none" strike="noStrike">
                        <a:effectLst/>
                        <a:latin typeface="Arial Narrow"/>
                      </a:endParaRPr>
                    </a:p>
                  </a:txBody>
                  <a:tcPr marL="110389" marR="7359" marT="7359" marB="0" anchor="b"/>
                </a:tc>
                <a:tc>
                  <a:txBody>
                    <a:bodyPr/>
                    <a:lstStyle/>
                    <a:p>
                      <a:pPr algn="r" fontAlgn="b"/>
                      <a:r>
                        <a:rPr lang="pt-PT" sz="1050" u="none" strike="noStrike">
                          <a:effectLst/>
                        </a:rPr>
                        <a:t>9</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40,6</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22,0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-24</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-3</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25,4</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73,0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-14</a:t>
                      </a:r>
                      <a:endParaRPr lang="pt-PT" sz="1050" b="0" i="0" u="none" strike="noStrike">
                        <a:effectLst/>
                        <a:latin typeface="Arial Narrow"/>
                      </a:endParaRPr>
                    </a:p>
                  </a:txBody>
                  <a:tcPr marL="7359" marR="7359" marT="7359" marB="0" anchor="b"/>
                </a:tc>
                <a:tc>
                  <a:txBody>
                    <a:bodyPr/>
                    <a:lstStyle/>
                    <a:p>
                      <a:pPr algn="r" fontAlgn="b"/>
                      <a:r>
                        <a:rPr lang="pt-PT" sz="1050" u="none" strike="noStrike" dirty="0">
                          <a:effectLst/>
                        </a:rPr>
                        <a:t>31</a:t>
                      </a:r>
                      <a:endParaRPr lang="pt-PT" sz="1050" b="0" i="0" u="none" strike="noStrike" dirty="0">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7</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42,2</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17,7</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-26</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-11</a:t>
                      </a:r>
                      <a:endParaRPr lang="pt-PT" sz="1050" b="0" i="0" u="none" strike="noStrike">
                        <a:effectLst/>
                        <a:latin typeface="Arial Narrow"/>
                      </a:endParaRPr>
                    </a:p>
                  </a:txBody>
                  <a:tcPr marL="7359" marR="7359" marT="7359" marB="0" anchor="b"/>
                </a:tc>
              </a:tr>
              <a:tr h="159437">
                <a:tc>
                  <a:txBody>
                    <a:bodyPr/>
                    <a:lstStyle/>
                    <a:p>
                      <a:pPr algn="l" fontAlgn="b"/>
                      <a:r>
                        <a:rPr lang="pt-PT" sz="1050" u="none" strike="noStrike">
                          <a:effectLst/>
                        </a:rPr>
                        <a:t>Total exports</a:t>
                      </a:r>
                      <a:endParaRPr lang="pt-PT" sz="1050" b="0" i="0" u="none" strike="noStrike">
                        <a:effectLst/>
                        <a:latin typeface="Arial Narrow"/>
                      </a:endParaRPr>
                    </a:p>
                  </a:txBody>
                  <a:tcPr marL="110389" marR="7359" marT="7359" marB="0" anchor="b"/>
                </a:tc>
                <a:tc>
                  <a:txBody>
                    <a:bodyPr/>
                    <a:lstStyle/>
                    <a:p>
                      <a:pPr algn="r" fontAlgn="b"/>
                      <a:r>
                        <a:rPr lang="pt-PT" sz="1050" u="none" strike="noStrike">
                          <a:effectLst/>
                        </a:rPr>
                        <a:t>40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100,0</a:t>
                      </a:r>
                      <a:endParaRPr lang="pt-PT" sz="1050" b="0" i="0" u="none" strike="noStrike">
                        <a:effectLst/>
                        <a:latin typeface="Arial Narrow"/>
                      </a:endParaRPr>
                    </a:p>
                  </a:txBody>
                  <a:tcPr marL="7359" marR="7359" marT="7359" marB="0" anchor="b"/>
                </a:tc>
                <a:tc>
                  <a:txBody>
                    <a:bodyPr/>
                    <a:lstStyle/>
                    <a:p>
                      <a:pPr algn="r" fontAlgn="b"/>
                      <a:r>
                        <a:rPr lang="pt-PT" sz="1050" u="none" strike="noStrike" dirty="0">
                          <a:effectLst/>
                        </a:rPr>
                        <a:t>100,0</a:t>
                      </a:r>
                      <a:endParaRPr lang="pt-PT" sz="1050" b="0" i="0" u="none" strike="noStrike" dirty="0">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-13</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21</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3</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100,0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100,0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-13</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43</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37</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100,0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100,0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-13</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20</a:t>
                      </a:r>
                      <a:endParaRPr lang="pt-PT" sz="1050" b="0" i="0" u="none" strike="noStrike">
                        <a:effectLst/>
                        <a:latin typeface="Arial Narrow"/>
                      </a:endParaRPr>
                    </a:p>
                  </a:txBody>
                  <a:tcPr marL="7359" marR="7359" marT="7359" marB="0" anchor="b"/>
                </a:tc>
              </a:tr>
              <a:tr h="159437">
                <a:tc>
                  <a:txBody>
                    <a:bodyPr/>
                    <a:lstStyle/>
                    <a:p>
                      <a:pPr algn="l" fontAlgn="b"/>
                      <a:r>
                        <a:rPr lang="pt-PT" sz="1050" u="none" strike="noStrike">
                          <a:effectLst/>
                        </a:rPr>
                        <a:t>Ecuador</a:t>
                      </a:r>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dirty="0">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ct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ct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r>
              <a:tr h="159437">
                <a:tc>
                  <a:txBody>
                    <a:bodyPr/>
                    <a:lstStyle/>
                    <a:p>
                      <a:pPr algn="l" fontAlgn="b"/>
                      <a:r>
                        <a:rPr lang="pt-PT" sz="1050" u="none" strike="noStrike">
                          <a:effectLst/>
                        </a:rPr>
                        <a:t>Agricultural products</a:t>
                      </a:r>
                      <a:endParaRPr lang="pt-PT" sz="1050" b="0" i="0" u="none" strike="noStrike">
                        <a:effectLst/>
                        <a:latin typeface="Arial Narrow"/>
                      </a:endParaRPr>
                    </a:p>
                  </a:txBody>
                  <a:tcPr marL="110389" marR="7359" marT="7359" marB="0" anchor="b"/>
                </a:tc>
                <a:tc>
                  <a:txBody>
                    <a:bodyPr/>
                    <a:lstStyle/>
                    <a:p>
                      <a:pPr algn="r" fontAlgn="b"/>
                      <a:r>
                        <a:rPr lang="pt-PT" sz="1050" u="none" strike="noStrike">
                          <a:effectLst/>
                        </a:rPr>
                        <a:t>6</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31,8</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34,1</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5</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9</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14,3</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14,6</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dirty="0">
                          <a:effectLst/>
                        </a:rPr>
                        <a:t>13</a:t>
                      </a:r>
                      <a:endParaRPr lang="pt-PT" sz="1050" b="0" i="0" u="none" strike="noStrike" dirty="0">
                        <a:effectLst/>
                        <a:latin typeface="Arial Narrow"/>
                      </a:endParaRPr>
                    </a:p>
                  </a:txBody>
                  <a:tcPr marL="7359" marR="7359" marT="7359" marB="0" anchor="b"/>
                </a:tc>
                <a:tc>
                  <a:txBody>
                    <a:bodyPr/>
                    <a:lstStyle/>
                    <a:p>
                      <a:pPr algn="r" fontAlgn="b"/>
                      <a:r>
                        <a:rPr lang="pt-PT" sz="1050" u="none" strike="noStrike">
                          <a:effectLst/>
                        </a:rPr>
                        <a:t>3</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dirty="0">
                          <a:effectLst/>
                        </a:rPr>
                        <a:t>6</a:t>
                      </a:r>
                      <a:endParaRPr lang="pt-PT" sz="1050" b="0" i="0" u="none" strike="noStrike" dirty="0">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34,5</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36,8</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4</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9</a:t>
                      </a:r>
                      <a:endParaRPr lang="pt-PT" sz="1050" b="0" i="0" u="none" strike="noStrike">
                        <a:effectLst/>
                        <a:latin typeface="Arial Narrow"/>
                      </a:endParaRPr>
                    </a:p>
                  </a:txBody>
                  <a:tcPr marL="7359" marR="7359" marT="7359" marB="0" anchor="b"/>
                </a:tc>
              </a:tr>
              <a:tr h="159437">
                <a:tc>
                  <a:txBody>
                    <a:bodyPr/>
                    <a:lstStyle/>
                    <a:p>
                      <a:pPr algn="l" fontAlgn="b"/>
                      <a:r>
                        <a:rPr lang="pt-PT" sz="1050" u="none" strike="noStrike">
                          <a:effectLst/>
                        </a:rPr>
                        <a:t>Fuels and mining products</a:t>
                      </a:r>
                      <a:endParaRPr lang="pt-PT" sz="1050" b="0" i="0" u="none" strike="noStrike">
                        <a:effectLst/>
                        <a:latin typeface="Arial Narrow"/>
                      </a:endParaRPr>
                    </a:p>
                  </a:txBody>
                  <a:tcPr marL="110389" marR="7359" marT="7359" marB="0" anchor="b"/>
                </a:tc>
                <a:tc>
                  <a:txBody>
                    <a:bodyPr/>
                    <a:lstStyle/>
                    <a:p>
                      <a:pPr algn="r" fontAlgn="b"/>
                      <a:r>
                        <a:rPr lang="pt-PT" sz="1050" u="none" strike="noStrike">
                          <a:effectLst/>
                        </a:rPr>
                        <a:t>10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7,1</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55,9</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-40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39</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29,0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51,5</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-50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49</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9</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3,8</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56,5</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-39</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38</a:t>
                      </a:r>
                      <a:endParaRPr lang="pt-PT" sz="1050" b="0" i="0" u="none" strike="noStrike">
                        <a:effectLst/>
                        <a:latin typeface="Arial Narrow"/>
                      </a:endParaRPr>
                    </a:p>
                  </a:txBody>
                  <a:tcPr marL="7359" marR="7359" marT="7359" marB="0" anchor="b"/>
                </a:tc>
              </a:tr>
              <a:tr h="159437">
                <a:tc>
                  <a:txBody>
                    <a:bodyPr/>
                    <a:lstStyle/>
                    <a:p>
                      <a:pPr algn="l" fontAlgn="b"/>
                      <a:r>
                        <a:rPr lang="pt-PT" sz="1050" u="none" strike="noStrike">
                          <a:effectLst/>
                        </a:rPr>
                        <a:t>Manufactures</a:t>
                      </a:r>
                      <a:endParaRPr lang="pt-PT" sz="1050" b="0" i="0" u="none" strike="noStrike">
                        <a:effectLst/>
                        <a:latin typeface="Arial Narrow"/>
                      </a:endParaRPr>
                    </a:p>
                  </a:txBody>
                  <a:tcPr marL="110389" marR="7359" marT="7359" marB="0" anchor="b"/>
                </a:tc>
                <a:tc>
                  <a:txBody>
                    <a:bodyPr/>
                    <a:lstStyle/>
                    <a:p>
                      <a:pPr algn="r" fontAlgn="b"/>
                      <a:r>
                        <a:rPr lang="pt-PT" sz="1050" u="none" strike="noStrike">
                          <a:effectLst/>
                        </a:rPr>
                        <a:t>2</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58,6</a:t>
                      </a:r>
                      <a:endParaRPr lang="pt-PT" sz="1050" b="0" i="0" u="none" strike="noStrike">
                        <a:effectLst/>
                        <a:latin typeface="Arial Narrow"/>
                      </a:endParaRPr>
                    </a:p>
                  </a:txBody>
                  <a:tcPr marL="7359" marR="7359" marT="7359" marB="0" anchor="b"/>
                </a:tc>
                <a:tc>
                  <a:txBody>
                    <a:bodyPr/>
                    <a:lstStyle/>
                    <a:p>
                      <a:pPr algn="r" fontAlgn="b"/>
                      <a:r>
                        <a:rPr lang="pt-PT" sz="1050" u="none" strike="noStrike" dirty="0">
                          <a:effectLst/>
                        </a:rPr>
                        <a:t>9,6</a:t>
                      </a:r>
                      <a:endParaRPr lang="pt-PT" sz="1050" b="0" i="0" u="none" strike="noStrike" dirty="0">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-17</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43</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56,7</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33,8</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-23</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27</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dirty="0">
                          <a:effectLst/>
                        </a:rPr>
                        <a:t>1</a:t>
                      </a:r>
                      <a:endParaRPr lang="pt-PT" sz="1050" b="0" i="0" u="none" strike="noStrike" dirty="0">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58,8</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6,2</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58</a:t>
                      </a:r>
                      <a:endParaRPr lang="pt-PT" sz="1050" b="0" i="0" u="none" strike="noStrike">
                        <a:effectLst/>
                        <a:latin typeface="Arial Narrow"/>
                      </a:endParaRPr>
                    </a:p>
                  </a:txBody>
                  <a:tcPr marL="7359" marR="7359" marT="7359" marB="0" anchor="b"/>
                </a:tc>
              </a:tr>
              <a:tr h="159437">
                <a:tc>
                  <a:txBody>
                    <a:bodyPr/>
                    <a:lstStyle/>
                    <a:p>
                      <a:pPr algn="l" fontAlgn="b"/>
                      <a:r>
                        <a:rPr lang="pt-PT" sz="1050" u="none" strike="noStrike">
                          <a:effectLst/>
                        </a:rPr>
                        <a:t>Total exports</a:t>
                      </a:r>
                      <a:endParaRPr lang="pt-PT" sz="1050" b="0" i="0" u="none" strike="noStrike">
                        <a:effectLst/>
                        <a:latin typeface="Arial Narrow"/>
                      </a:endParaRPr>
                    </a:p>
                  </a:txBody>
                  <a:tcPr marL="110389" marR="7359" marT="7359" marB="0" anchor="b"/>
                </a:tc>
                <a:tc>
                  <a:txBody>
                    <a:bodyPr/>
                    <a:lstStyle/>
                    <a:p>
                      <a:pPr algn="r" fontAlgn="b"/>
                      <a:r>
                        <a:rPr lang="pt-PT" sz="1050" u="none" strike="noStrike">
                          <a:effectLst/>
                        </a:rPr>
                        <a:t>17</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100,0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100,0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-26</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26</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100,0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100,0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-35</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33</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15</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100,0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100,0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-25</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25</a:t>
                      </a:r>
                      <a:endParaRPr lang="pt-PT" sz="1050" b="0" i="0" u="none" strike="noStrike">
                        <a:effectLst/>
                        <a:latin typeface="Arial Narrow"/>
                      </a:endParaRPr>
                    </a:p>
                  </a:txBody>
                  <a:tcPr marL="7359" marR="7359" marT="7359" marB="0" anchor="b"/>
                </a:tc>
              </a:tr>
              <a:tr h="159437">
                <a:tc>
                  <a:txBody>
                    <a:bodyPr/>
                    <a:lstStyle/>
                    <a:p>
                      <a:pPr algn="l" fontAlgn="b"/>
                      <a:r>
                        <a:rPr lang="pt-PT" sz="1050" u="none" strike="noStrike">
                          <a:effectLst/>
                        </a:rPr>
                        <a:t>Peru</a:t>
                      </a:r>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ct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ct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c>
                  <a:txBody>
                    <a:bodyPr/>
                    <a:lstStyle/>
                    <a:p>
                      <a:pPr algn="r" fontAlgn="b"/>
                      <a:endParaRPr lang="pt-PT" sz="1050" b="1" i="0" u="none" strike="noStrike">
                        <a:effectLst/>
                        <a:latin typeface="Arial Narrow"/>
                      </a:endParaRPr>
                    </a:p>
                  </a:txBody>
                  <a:tcPr marL="7359" marR="7359" marT="7359" marB="0" anchor="b"/>
                </a:tc>
              </a:tr>
              <a:tr h="159437">
                <a:tc>
                  <a:txBody>
                    <a:bodyPr/>
                    <a:lstStyle/>
                    <a:p>
                      <a:pPr algn="l" fontAlgn="b"/>
                      <a:r>
                        <a:rPr lang="pt-PT" sz="1050" u="none" strike="noStrike">
                          <a:effectLst/>
                        </a:rPr>
                        <a:t>Agricultural products</a:t>
                      </a:r>
                      <a:endParaRPr lang="pt-PT" sz="1050" b="0" i="0" u="none" strike="noStrike">
                        <a:effectLst/>
                        <a:latin typeface="Arial Narrow"/>
                      </a:endParaRPr>
                    </a:p>
                  </a:txBody>
                  <a:tcPr marL="110389" marR="7359" marT="7359" marB="0" anchor="b"/>
                </a:tc>
                <a:tc>
                  <a:txBody>
                    <a:bodyPr/>
                    <a:lstStyle/>
                    <a:p>
                      <a:pPr algn="r" fontAlgn="b"/>
                      <a:r>
                        <a:rPr lang="pt-PT" sz="1050" u="none" strike="noStrike">
                          <a:effectLst/>
                        </a:rPr>
                        <a:t>6</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18,2</a:t>
                      </a:r>
                      <a:endParaRPr lang="pt-PT" sz="1050" b="0" i="0" u="none" strike="noStrike">
                        <a:effectLst/>
                        <a:latin typeface="Arial Narrow"/>
                      </a:endParaRPr>
                    </a:p>
                  </a:txBody>
                  <a:tcPr marL="7359" marR="7359" marT="7359" marB="0" anchor="b"/>
                </a:tc>
                <a:tc>
                  <a:txBody>
                    <a:bodyPr/>
                    <a:lstStyle/>
                    <a:p>
                      <a:pPr algn="r" fontAlgn="b"/>
                      <a:r>
                        <a:rPr lang="pt-PT" sz="1050" u="none" strike="noStrike" dirty="0">
                          <a:effectLst/>
                        </a:rPr>
                        <a:t>16,7</a:t>
                      </a:r>
                      <a:endParaRPr lang="pt-PT" sz="1050" b="0" i="0" u="none" strike="noStrike" dirty="0">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-8</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22</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16,5</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16,8</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19</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17</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6</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18,3</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16,6</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-9</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22</a:t>
                      </a:r>
                      <a:endParaRPr lang="pt-PT" sz="1050" b="0" i="0" u="none" strike="noStrike">
                        <a:effectLst/>
                        <a:latin typeface="Arial Narrow"/>
                      </a:endParaRPr>
                    </a:p>
                  </a:txBody>
                  <a:tcPr marL="7359" marR="7359" marT="7359" marB="0" anchor="b"/>
                </a:tc>
              </a:tr>
              <a:tr h="159437">
                <a:tc>
                  <a:txBody>
                    <a:bodyPr/>
                    <a:lstStyle/>
                    <a:p>
                      <a:pPr algn="l" fontAlgn="b"/>
                      <a:r>
                        <a:rPr lang="pt-PT" sz="1050" u="none" strike="noStrike">
                          <a:effectLst/>
                        </a:rPr>
                        <a:t>Fuels and mining products</a:t>
                      </a:r>
                      <a:endParaRPr lang="pt-PT" sz="1050" b="0" i="0" u="none" strike="noStrike">
                        <a:effectLst/>
                        <a:latin typeface="Arial Narrow"/>
                      </a:endParaRPr>
                    </a:p>
                  </a:txBody>
                  <a:tcPr marL="110389" marR="7359" marT="7359" marB="0" anchor="b"/>
                </a:tc>
                <a:tc>
                  <a:txBody>
                    <a:bodyPr/>
                    <a:lstStyle/>
                    <a:p>
                      <a:pPr algn="r" fontAlgn="b"/>
                      <a:r>
                        <a:rPr lang="pt-PT" sz="1050" u="none" strike="noStrike">
                          <a:effectLst/>
                        </a:rPr>
                        <a:t>18</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14,1</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49,5</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-27</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49</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46,4</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32,7</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-4</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50</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17</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dirty="0">
                          <a:effectLst/>
                        </a:rPr>
                        <a:t>12,5</a:t>
                      </a:r>
                      <a:endParaRPr lang="pt-PT" sz="1050" b="0" i="0" u="none" strike="noStrike" dirty="0">
                        <a:effectLst/>
                        <a:latin typeface="Arial Narrow"/>
                      </a:endParaRPr>
                    </a:p>
                  </a:txBody>
                  <a:tcPr marL="7359" marR="7359" marT="7359" marB="0" anchor="b"/>
                </a:tc>
                <a:tc>
                  <a:txBody>
                    <a:bodyPr/>
                    <a:lstStyle/>
                    <a:p>
                      <a:pPr algn="r" fontAlgn="b"/>
                      <a:r>
                        <a:rPr lang="pt-PT" sz="1050" u="none" strike="noStrike">
                          <a:effectLst/>
                        </a:rPr>
                        <a:t>50,5</a:t>
                      </a:r>
                      <a:endParaRPr lang="pt-PT" sz="1050" b="0" i="0" u="none" strike="noStrike">
                        <a:effectLst/>
                        <a:latin typeface="Arial Narrow"/>
                      </a:endParaRPr>
                    </a:p>
                  </a:txBody>
                  <a:tcPr marL="7359" marR="7359" marT="7359" marB="0" anchor="b"/>
                </a:tc>
                <a:tc>
                  <a:txBody>
                    <a:bodyPr/>
                    <a:lstStyle/>
                    <a:p>
                      <a:pPr algn="r" fontAlgn="b"/>
                      <a:r>
                        <a:rPr lang="pt-PT" sz="1050" u="none" strike="noStrike" dirty="0">
                          <a:effectLst/>
                        </a:rPr>
                        <a:t> </a:t>
                      </a:r>
                      <a:endParaRPr lang="pt-PT" sz="1050" b="0" i="0" u="none" strike="noStrike" dirty="0">
                        <a:effectLst/>
                        <a:latin typeface="Arial Narrow"/>
                      </a:endParaRPr>
                    </a:p>
                  </a:txBody>
                  <a:tcPr marL="7359" marR="7359" marT="7359" marB="0" anchor="b"/>
                </a:tc>
                <a:tc>
                  <a:txBody>
                    <a:bodyPr/>
                    <a:lstStyle/>
                    <a:p>
                      <a:pPr algn="r" fontAlgn="b"/>
                      <a:r>
                        <a:rPr lang="pt-PT" sz="1050" u="none" strike="noStrike">
                          <a:effectLst/>
                        </a:rPr>
                        <a:t>-28</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48</a:t>
                      </a:r>
                      <a:endParaRPr lang="pt-PT" sz="1050" b="0" i="0" u="none" strike="noStrike">
                        <a:effectLst/>
                        <a:latin typeface="Arial Narrow"/>
                      </a:endParaRPr>
                    </a:p>
                  </a:txBody>
                  <a:tcPr marL="7359" marR="7359" marT="7359" marB="0" anchor="b"/>
                </a:tc>
              </a:tr>
              <a:tr h="159437">
                <a:tc>
                  <a:txBody>
                    <a:bodyPr/>
                    <a:lstStyle/>
                    <a:p>
                      <a:pPr algn="l" fontAlgn="b"/>
                      <a:r>
                        <a:rPr lang="pt-PT" sz="1050" u="none" strike="noStrike">
                          <a:effectLst/>
                        </a:rPr>
                        <a:t>Manufactures</a:t>
                      </a:r>
                      <a:endParaRPr lang="pt-PT" sz="1050" b="0" i="0" u="none" strike="noStrike">
                        <a:effectLst/>
                        <a:latin typeface="Arial Narrow"/>
                      </a:endParaRPr>
                    </a:p>
                  </a:txBody>
                  <a:tcPr marL="110389" marR="7359" marT="7359" marB="0" anchor="b"/>
                </a:tc>
                <a:tc>
                  <a:txBody>
                    <a:bodyPr/>
                    <a:lstStyle/>
                    <a:p>
                      <a:pPr algn="r" fontAlgn="b"/>
                      <a:r>
                        <a:rPr lang="pt-PT" sz="1050" u="none" strike="noStrike">
                          <a:effectLst/>
                        </a:rPr>
                        <a:t>4</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48,6</a:t>
                      </a:r>
                      <a:endParaRPr lang="pt-PT" sz="1050" b="0" i="0" u="none" strike="noStrike">
                        <a:effectLst/>
                        <a:latin typeface="Arial Narrow"/>
                      </a:endParaRPr>
                    </a:p>
                  </a:txBody>
                  <a:tcPr marL="7359" marR="7359" marT="7359" marB="0" anchor="b"/>
                </a:tc>
                <a:tc>
                  <a:txBody>
                    <a:bodyPr/>
                    <a:lstStyle/>
                    <a:p>
                      <a:pPr algn="r" fontAlgn="b"/>
                      <a:r>
                        <a:rPr lang="pt-PT" sz="1050" u="none" strike="noStrike" dirty="0">
                          <a:effectLst/>
                        </a:rPr>
                        <a:t>10,7</a:t>
                      </a:r>
                      <a:endParaRPr lang="pt-PT" sz="1050" b="0" i="0" u="none" strike="noStrike" dirty="0">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-21</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17</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37,2</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50,6</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-6</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22</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3</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49,1</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8,4</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-25</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15</a:t>
                      </a:r>
                      <a:endParaRPr lang="pt-PT" sz="1050" b="0" i="0" u="none" strike="noStrike">
                        <a:effectLst/>
                        <a:latin typeface="Arial Narrow"/>
                      </a:endParaRPr>
                    </a:p>
                  </a:txBody>
                  <a:tcPr marL="7359" marR="7359" marT="7359" marB="0" anchor="b"/>
                </a:tc>
              </a:tr>
              <a:tr h="159437">
                <a:tc>
                  <a:txBody>
                    <a:bodyPr/>
                    <a:lstStyle/>
                    <a:p>
                      <a:pPr algn="l" fontAlgn="b"/>
                      <a:r>
                        <a:rPr lang="pt-PT" sz="1050" u="none" strike="noStrike">
                          <a:effectLst/>
                        </a:rPr>
                        <a:t>Total exports</a:t>
                      </a:r>
                      <a:endParaRPr lang="pt-PT" sz="1050" b="0" i="0" u="none" strike="noStrike">
                        <a:effectLst/>
                        <a:latin typeface="Arial Narrow"/>
                      </a:endParaRPr>
                    </a:p>
                  </a:txBody>
                  <a:tcPr marL="110389" marR="7359" marT="7359" marB="0" anchor="b"/>
                </a:tc>
                <a:tc>
                  <a:txBody>
                    <a:bodyPr/>
                    <a:lstStyle/>
                    <a:p>
                      <a:pPr algn="r" fontAlgn="b"/>
                      <a:r>
                        <a:rPr lang="pt-PT" sz="1050" u="none" strike="noStrike">
                          <a:effectLst/>
                        </a:rPr>
                        <a:t>36</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100,0</a:t>
                      </a:r>
                      <a:endParaRPr lang="pt-PT" sz="1050" b="0" i="0" u="none" strike="noStrike">
                        <a:effectLst/>
                        <a:latin typeface="Arial Narrow"/>
                      </a:endParaRPr>
                    </a:p>
                  </a:txBody>
                  <a:tcPr marL="7359" marR="7359" marT="7359" marB="0" anchor="b"/>
                </a:tc>
                <a:tc>
                  <a:txBody>
                    <a:bodyPr/>
                    <a:lstStyle/>
                    <a:p>
                      <a:pPr algn="r" fontAlgn="b"/>
                      <a:r>
                        <a:rPr lang="pt-PT" sz="1050" u="none" strike="noStrike" dirty="0">
                          <a:effectLst/>
                        </a:rPr>
                        <a:t>100,0</a:t>
                      </a:r>
                      <a:endParaRPr lang="pt-PT" sz="1050" b="0" i="0" u="none" strike="noStrike" dirty="0">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-15</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32</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100,0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100,0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29</a:t>
                      </a:r>
                      <a:endParaRPr lang="pt-PT" sz="1050" b="0" i="0" u="none" strike="noStrike">
                        <a:effectLst/>
                        <a:latin typeface="Arial Narrow"/>
                      </a:endParaRPr>
                    </a:p>
                  </a:txBody>
                  <a:tcPr marL="7359" marR="7359" marT="7359" marB="0" anchor="b"/>
                </a:tc>
                <a:tc>
                  <a:txBody>
                    <a:bodyPr/>
                    <a:lstStyle/>
                    <a:p>
                      <a:pPr algn="ct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34</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100,0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100,0</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 </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-15</a:t>
                      </a:r>
                      <a:endParaRPr lang="pt-PT" sz="1050" b="0" i="0" u="none" strike="noStrike">
                        <a:effectLst/>
                        <a:latin typeface="Arial Narrow"/>
                      </a:endParaRPr>
                    </a:p>
                  </a:txBody>
                  <a:tcPr marL="7359" marR="7359" marT="7359" marB="0" anchor="b"/>
                </a:tc>
                <a:tc>
                  <a:txBody>
                    <a:bodyPr/>
                    <a:lstStyle/>
                    <a:p>
                      <a:pPr algn="r" fontAlgn="b"/>
                      <a:r>
                        <a:rPr lang="pt-PT" sz="1050" u="none" strike="noStrike">
                          <a:effectLst/>
                        </a:rPr>
                        <a:t>32</a:t>
                      </a:r>
                      <a:endParaRPr lang="pt-PT" sz="1050" b="0" i="0" u="none" strike="noStrike">
                        <a:effectLst/>
                        <a:latin typeface="Arial Narrow"/>
                      </a:endParaRPr>
                    </a:p>
                  </a:txBody>
                  <a:tcPr marL="7359" marR="7359" marT="7359" marB="0" anchor="b"/>
                </a:tc>
              </a:tr>
              <a:tr h="159437">
                <a:tc>
                  <a:txBody>
                    <a:bodyPr/>
                    <a:lstStyle/>
                    <a:p>
                      <a:pPr algn="l" fontAlgn="b"/>
                      <a:r>
                        <a:rPr lang="pt-PT" sz="1050" b="1" u="none" strike="noStrike" dirty="0">
                          <a:solidFill>
                            <a:srgbClr val="0070C0"/>
                          </a:solidFill>
                          <a:effectLst>
                            <a:outerShdw blurRad="38100" dist="38100" dir="2700000" algn="tl">
                              <a:srgbClr val="000000">
                                <a:alpha val="43137"/>
                              </a:srgbClr>
                            </a:outerShdw>
                          </a:effectLst>
                        </a:rPr>
                        <a:t>Andean Community</a:t>
                      </a:r>
                      <a:endParaRPr lang="pt-PT" sz="1050" b="1" i="0" u="none" strike="noStrike" dirty="0">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endParaRPr lang="pt-PT" sz="1050" b="1" i="0" u="none" strike="noStrike" dirty="0">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ctr" fontAlgn="b"/>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ctr" fontAlgn="b"/>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endParaRPr lang="pt-PT" sz="1050" b="1" i="0" u="none" strike="noStrike" dirty="0">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endParaRPr lang="pt-PT" sz="1050" b="1" i="0" u="none" strike="noStrike" dirty="0">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r>
              <a:tr h="159437">
                <a:tc>
                  <a:txBody>
                    <a:bodyPr/>
                    <a:lstStyle/>
                    <a:p>
                      <a:pPr algn="l" fontAlgn="b"/>
                      <a:r>
                        <a:rPr lang="pt-PT" sz="1050" b="1" u="none" strike="noStrike">
                          <a:solidFill>
                            <a:srgbClr val="0070C0"/>
                          </a:solidFill>
                          <a:effectLst>
                            <a:outerShdw blurRad="38100" dist="38100" dir="2700000" algn="tl">
                              <a:srgbClr val="000000">
                                <a:alpha val="43137"/>
                              </a:srgbClr>
                            </a:outerShdw>
                          </a:effectLst>
                        </a:rPr>
                        <a:t>Agricultural products</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110389" marR="7359" marT="7359" marB="0" anchor="b"/>
                </a:tc>
                <a:tc>
                  <a:txBody>
                    <a:bodyPr/>
                    <a:lstStyle/>
                    <a:p>
                      <a:pPr algn="r" fontAlgn="b"/>
                      <a:r>
                        <a:rPr lang="pt-PT" sz="1050" b="1" u="none" strike="noStrike" dirty="0">
                          <a:solidFill>
                            <a:srgbClr val="0070C0"/>
                          </a:solidFill>
                          <a:effectLst>
                            <a:outerShdw blurRad="38100" dist="38100" dir="2700000" algn="tl">
                              <a:srgbClr val="000000">
                                <a:alpha val="43137"/>
                              </a:srgbClr>
                            </a:outerShdw>
                          </a:effectLst>
                        </a:rPr>
                        <a:t>19</a:t>
                      </a:r>
                      <a:endParaRPr lang="pt-PT" sz="1050" b="1" i="0" u="none" strike="noStrike" dirty="0">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dirty="0">
                          <a:solidFill>
                            <a:srgbClr val="0070C0"/>
                          </a:solidFill>
                          <a:effectLst>
                            <a:outerShdw blurRad="38100" dist="38100" dir="2700000" algn="tl">
                              <a:srgbClr val="000000">
                                <a:alpha val="43137"/>
                              </a:srgbClr>
                            </a:outerShdw>
                          </a:effectLst>
                        </a:rPr>
                        <a:t> </a:t>
                      </a:r>
                      <a:endParaRPr lang="pt-PT" sz="1050" b="1" i="0" u="none" strike="noStrike" dirty="0">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dirty="0">
                          <a:solidFill>
                            <a:srgbClr val="0070C0"/>
                          </a:solidFill>
                          <a:effectLst>
                            <a:outerShdw blurRad="38100" dist="38100" dir="2700000" algn="tl">
                              <a:srgbClr val="000000">
                                <a:alpha val="43137"/>
                              </a:srgbClr>
                            </a:outerShdw>
                          </a:effectLst>
                        </a:rPr>
                        <a:t>22,5</a:t>
                      </a:r>
                      <a:endParaRPr lang="pt-PT" sz="1050" b="1" i="0" u="none" strike="noStrike" dirty="0">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18,8</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 </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-5</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8</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ctr" fontAlgn="b"/>
                      <a:r>
                        <a:rPr lang="pt-PT" sz="1050" b="1" u="none" strike="noStrike">
                          <a:solidFill>
                            <a:srgbClr val="0070C0"/>
                          </a:solidFill>
                          <a:effectLst>
                            <a:outerShdw blurRad="38100" dist="38100" dir="2700000" algn="tl">
                              <a:srgbClr val="000000">
                                <a:alpha val="43137"/>
                              </a:srgbClr>
                            </a:outerShdw>
                          </a:effectLst>
                        </a:rPr>
                        <a:t> </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1</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 </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16,8</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17,4</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 </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14</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7</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ctr" fontAlgn="b"/>
                      <a:r>
                        <a:rPr lang="pt-PT" sz="1050" b="1" u="none" strike="noStrike">
                          <a:solidFill>
                            <a:srgbClr val="0070C0"/>
                          </a:solidFill>
                          <a:effectLst>
                            <a:outerShdw blurRad="38100" dist="38100" dir="2700000" algn="tl">
                              <a:srgbClr val="000000">
                                <a:alpha val="43137"/>
                              </a:srgbClr>
                            </a:outerShdw>
                          </a:effectLst>
                        </a:rPr>
                        <a:t> </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17</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 </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23,1</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dirty="0">
                          <a:solidFill>
                            <a:srgbClr val="0070C0"/>
                          </a:solidFill>
                          <a:effectLst>
                            <a:outerShdw blurRad="38100" dist="38100" dir="2700000" algn="tl">
                              <a:srgbClr val="000000">
                                <a:alpha val="43137"/>
                              </a:srgbClr>
                            </a:outerShdw>
                          </a:effectLst>
                        </a:rPr>
                        <a:t>18,9</a:t>
                      </a:r>
                      <a:endParaRPr lang="pt-PT" sz="1050" b="1" i="0" u="none" strike="noStrike" dirty="0">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 </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-6</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8</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r>
              <a:tr h="159437">
                <a:tc>
                  <a:txBody>
                    <a:bodyPr/>
                    <a:lstStyle/>
                    <a:p>
                      <a:pPr algn="l" fontAlgn="b"/>
                      <a:r>
                        <a:rPr lang="pt-PT" sz="1050" b="1" u="none" strike="noStrike">
                          <a:solidFill>
                            <a:srgbClr val="0070C0"/>
                          </a:solidFill>
                          <a:effectLst>
                            <a:outerShdw blurRad="38100" dist="38100" dir="2700000" algn="tl">
                              <a:srgbClr val="000000">
                                <a:alpha val="43137"/>
                              </a:srgbClr>
                            </a:outerShdw>
                          </a:effectLst>
                        </a:rPr>
                        <a:t>Fuels and mining products</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11038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55</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 </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dirty="0">
                          <a:solidFill>
                            <a:srgbClr val="0070C0"/>
                          </a:solidFill>
                          <a:effectLst>
                            <a:outerShdw blurRad="38100" dist="38100" dir="2700000" algn="tl">
                              <a:srgbClr val="000000">
                                <a:alpha val="43137"/>
                              </a:srgbClr>
                            </a:outerShdw>
                          </a:effectLst>
                        </a:rPr>
                        <a:t>21,0</a:t>
                      </a:r>
                      <a:endParaRPr lang="pt-PT" sz="1050" b="1" i="0" u="none" strike="noStrike" dirty="0">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dirty="0">
                          <a:solidFill>
                            <a:srgbClr val="0070C0"/>
                          </a:solidFill>
                          <a:effectLst>
                            <a:outerShdw blurRad="38100" dist="38100" dir="2700000" algn="tl">
                              <a:srgbClr val="000000">
                                <a:alpha val="43137"/>
                              </a:srgbClr>
                            </a:outerShdw>
                          </a:effectLst>
                        </a:rPr>
                        <a:t>55,9</a:t>
                      </a:r>
                      <a:endParaRPr lang="pt-PT" sz="1050" b="1" i="0" u="none" strike="noStrike" dirty="0">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 </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-24</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43</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ctr" fontAlgn="b"/>
                      <a:r>
                        <a:rPr lang="pt-PT" sz="1050" b="1" u="none" strike="noStrike">
                          <a:solidFill>
                            <a:srgbClr val="0070C0"/>
                          </a:solidFill>
                          <a:effectLst>
                            <a:outerShdw blurRad="38100" dist="38100" dir="2700000" algn="tl">
                              <a:srgbClr val="000000">
                                <a:alpha val="43137"/>
                              </a:srgbClr>
                            </a:outerShdw>
                          </a:effectLst>
                        </a:rPr>
                        <a:t> </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2</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 </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47,4</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31,7</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 </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-35</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70</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ctr" fontAlgn="b"/>
                      <a:r>
                        <a:rPr lang="pt-PT" sz="1050" b="1" u="none" strike="noStrike">
                          <a:solidFill>
                            <a:srgbClr val="0070C0"/>
                          </a:solidFill>
                          <a:effectLst>
                            <a:outerShdw blurRad="38100" dist="38100" dir="2700000" algn="tl">
                              <a:srgbClr val="000000">
                                <a:alpha val="43137"/>
                              </a:srgbClr>
                            </a:outerShdw>
                          </a:effectLst>
                        </a:rPr>
                        <a:t> </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53</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 </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18,5</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57,9</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 </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-24</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42</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r>
              <a:tr h="159437">
                <a:tc>
                  <a:txBody>
                    <a:bodyPr/>
                    <a:lstStyle/>
                    <a:p>
                      <a:pPr algn="l" fontAlgn="b"/>
                      <a:r>
                        <a:rPr lang="pt-PT" sz="1050" b="1" u="none" strike="noStrike">
                          <a:solidFill>
                            <a:srgbClr val="0070C0"/>
                          </a:solidFill>
                          <a:effectLst>
                            <a:outerShdw blurRad="38100" dist="38100" dir="2700000" algn="tl">
                              <a:srgbClr val="000000">
                                <a:alpha val="43137"/>
                              </a:srgbClr>
                            </a:outerShdw>
                          </a:effectLst>
                        </a:rPr>
                        <a:t>Manufactures</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11038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15</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 </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48,1</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dirty="0">
                          <a:solidFill>
                            <a:srgbClr val="0070C0"/>
                          </a:solidFill>
                          <a:effectLst>
                            <a:outerShdw blurRad="38100" dist="38100" dir="2700000" algn="tl">
                              <a:srgbClr val="000000">
                                <a:alpha val="43137"/>
                              </a:srgbClr>
                            </a:outerShdw>
                          </a:effectLst>
                        </a:rPr>
                        <a:t>14,8</a:t>
                      </a:r>
                      <a:endParaRPr lang="pt-PT" sz="1050" b="1" i="0" u="none" strike="noStrike" dirty="0">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 </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-23</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7</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ctr" fontAlgn="b"/>
                      <a:r>
                        <a:rPr lang="pt-PT" sz="1050" b="1" u="none" strike="noStrike" dirty="0">
                          <a:solidFill>
                            <a:srgbClr val="0070C0"/>
                          </a:solidFill>
                          <a:effectLst>
                            <a:outerShdw blurRad="38100" dist="38100" dir="2700000" algn="tl">
                              <a:srgbClr val="000000">
                                <a:alpha val="43137"/>
                              </a:srgbClr>
                            </a:outerShdw>
                          </a:effectLst>
                        </a:rPr>
                        <a:t> </a:t>
                      </a:r>
                      <a:endParaRPr lang="pt-PT" sz="1050" b="1" i="0" u="none" strike="noStrike" dirty="0">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4</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 </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35,8</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50,8</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 </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-14</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28</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ctr" fontAlgn="b"/>
                      <a:r>
                        <a:rPr lang="pt-PT" sz="1050" b="1" u="none" strike="noStrike">
                          <a:solidFill>
                            <a:srgbClr val="0070C0"/>
                          </a:solidFill>
                          <a:effectLst>
                            <a:outerShdw blurRad="38100" dist="38100" dir="2700000" algn="tl">
                              <a:srgbClr val="000000">
                                <a:alpha val="43137"/>
                              </a:srgbClr>
                            </a:outerShdw>
                          </a:effectLst>
                        </a:rPr>
                        <a:t> </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11</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 </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49,3</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11,6</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 </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dirty="0">
                          <a:solidFill>
                            <a:srgbClr val="0070C0"/>
                          </a:solidFill>
                          <a:effectLst>
                            <a:outerShdw blurRad="38100" dist="38100" dir="2700000" algn="tl">
                              <a:srgbClr val="000000">
                                <a:alpha val="43137"/>
                              </a:srgbClr>
                            </a:outerShdw>
                          </a:effectLst>
                        </a:rPr>
                        <a:t>-25</a:t>
                      </a:r>
                      <a:endParaRPr lang="pt-PT" sz="1050" b="1" i="0" u="none" strike="noStrike" dirty="0">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dirty="0">
                          <a:solidFill>
                            <a:srgbClr val="0070C0"/>
                          </a:solidFill>
                          <a:effectLst>
                            <a:outerShdw blurRad="38100" dist="38100" dir="2700000" algn="tl">
                              <a:srgbClr val="000000">
                                <a:alpha val="43137"/>
                              </a:srgbClr>
                            </a:outerShdw>
                          </a:effectLst>
                        </a:rPr>
                        <a:t>0</a:t>
                      </a:r>
                      <a:endParaRPr lang="pt-PT" sz="1050" b="1" i="0" u="none" strike="noStrike" dirty="0">
                        <a:solidFill>
                          <a:srgbClr val="0070C0"/>
                        </a:solidFill>
                        <a:effectLst>
                          <a:outerShdw blurRad="38100" dist="38100" dir="2700000" algn="tl">
                            <a:srgbClr val="000000">
                              <a:alpha val="43137"/>
                            </a:srgbClr>
                          </a:outerShdw>
                        </a:effectLst>
                        <a:latin typeface="Arial Narrow"/>
                      </a:endParaRPr>
                    </a:p>
                  </a:txBody>
                  <a:tcPr marL="7359" marR="7359" marT="7359" marB="0" anchor="b"/>
                </a:tc>
              </a:tr>
              <a:tr h="159437">
                <a:tc>
                  <a:txBody>
                    <a:bodyPr/>
                    <a:lstStyle/>
                    <a:p>
                      <a:pPr algn="l" fontAlgn="b"/>
                      <a:r>
                        <a:rPr lang="pt-PT" sz="1050" b="1" u="none" strike="noStrike">
                          <a:solidFill>
                            <a:srgbClr val="0070C0"/>
                          </a:solidFill>
                          <a:effectLst>
                            <a:outerShdw blurRad="38100" dist="38100" dir="2700000" algn="tl">
                              <a:srgbClr val="000000">
                                <a:alpha val="43137"/>
                              </a:srgbClr>
                            </a:outerShdw>
                          </a:effectLst>
                        </a:rPr>
                        <a:t>Total exports</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11038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99</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 </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100,0</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dirty="0">
                          <a:solidFill>
                            <a:srgbClr val="0070C0"/>
                          </a:solidFill>
                          <a:effectLst>
                            <a:outerShdw blurRad="38100" dist="38100" dir="2700000" algn="tl">
                              <a:srgbClr val="000000">
                                <a:alpha val="43137"/>
                              </a:srgbClr>
                            </a:outerShdw>
                          </a:effectLst>
                        </a:rPr>
                        <a:t>100,0</a:t>
                      </a:r>
                      <a:endParaRPr lang="pt-PT" sz="1050" b="1" i="0" u="none" strike="noStrike" dirty="0">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 </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-17</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26</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ctr" fontAlgn="b"/>
                      <a:r>
                        <a:rPr lang="pt-PT" sz="1050" b="1" u="none" strike="noStrike">
                          <a:solidFill>
                            <a:srgbClr val="0070C0"/>
                          </a:solidFill>
                          <a:effectLst>
                            <a:outerShdw blurRad="38100" dist="38100" dir="2700000" algn="tl">
                              <a:srgbClr val="000000">
                                <a:alpha val="43137"/>
                              </a:srgbClr>
                            </a:outerShdw>
                          </a:effectLst>
                        </a:rPr>
                        <a:t> </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8</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 </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100,0</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dirty="0">
                          <a:solidFill>
                            <a:srgbClr val="0070C0"/>
                          </a:solidFill>
                          <a:effectLst>
                            <a:outerShdw blurRad="38100" dist="38100" dir="2700000" algn="tl">
                              <a:srgbClr val="000000">
                                <a:alpha val="43137"/>
                              </a:srgbClr>
                            </a:outerShdw>
                          </a:effectLst>
                        </a:rPr>
                        <a:t>100,0</a:t>
                      </a:r>
                      <a:endParaRPr lang="pt-PT" sz="1050" b="1" i="0" u="none" strike="noStrike" dirty="0">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 </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dirty="0">
                          <a:solidFill>
                            <a:srgbClr val="0070C0"/>
                          </a:solidFill>
                          <a:effectLst>
                            <a:outerShdw blurRad="38100" dist="38100" dir="2700000" algn="tl">
                              <a:srgbClr val="000000">
                                <a:alpha val="43137"/>
                              </a:srgbClr>
                            </a:outerShdw>
                          </a:effectLst>
                        </a:rPr>
                        <a:t>-16</a:t>
                      </a:r>
                      <a:endParaRPr lang="pt-PT" sz="1050" b="1" i="0" u="none" strike="noStrike" dirty="0">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dirty="0">
                          <a:solidFill>
                            <a:srgbClr val="0070C0"/>
                          </a:solidFill>
                          <a:effectLst>
                            <a:outerShdw blurRad="38100" dist="38100" dir="2700000" algn="tl">
                              <a:srgbClr val="000000">
                                <a:alpha val="43137"/>
                              </a:srgbClr>
                            </a:outerShdw>
                          </a:effectLst>
                        </a:rPr>
                        <a:t>34</a:t>
                      </a:r>
                      <a:endParaRPr lang="pt-PT" sz="1050" b="1" i="0" u="none" strike="noStrike" dirty="0">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ctr" fontAlgn="b"/>
                      <a:r>
                        <a:rPr lang="pt-PT" sz="1050" b="1" u="none" strike="noStrike">
                          <a:solidFill>
                            <a:srgbClr val="0070C0"/>
                          </a:solidFill>
                          <a:effectLst>
                            <a:outerShdw blurRad="38100" dist="38100" dir="2700000" algn="tl">
                              <a:srgbClr val="000000">
                                <a:alpha val="43137"/>
                              </a:srgbClr>
                            </a:outerShdw>
                          </a:effectLst>
                        </a:rPr>
                        <a:t> </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91</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dirty="0">
                          <a:solidFill>
                            <a:srgbClr val="0070C0"/>
                          </a:solidFill>
                          <a:effectLst>
                            <a:outerShdw blurRad="38100" dist="38100" dir="2700000" algn="tl">
                              <a:srgbClr val="000000">
                                <a:alpha val="43137"/>
                              </a:srgbClr>
                            </a:outerShdw>
                          </a:effectLst>
                        </a:rPr>
                        <a:t> </a:t>
                      </a:r>
                      <a:endParaRPr lang="pt-PT" sz="1050" b="1" i="0" u="none" strike="noStrike" dirty="0">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100,0</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dirty="0">
                          <a:solidFill>
                            <a:srgbClr val="0070C0"/>
                          </a:solidFill>
                          <a:effectLst>
                            <a:outerShdw blurRad="38100" dist="38100" dir="2700000" algn="tl">
                              <a:srgbClr val="000000">
                                <a:alpha val="43137"/>
                              </a:srgbClr>
                            </a:outerShdw>
                          </a:effectLst>
                        </a:rPr>
                        <a:t>100,0</a:t>
                      </a:r>
                      <a:endParaRPr lang="pt-PT" sz="1050" b="1" i="0" u="none" strike="noStrike" dirty="0">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a:solidFill>
                            <a:srgbClr val="0070C0"/>
                          </a:solidFill>
                          <a:effectLst>
                            <a:outerShdw blurRad="38100" dist="38100" dir="2700000" algn="tl">
                              <a:srgbClr val="000000">
                                <a:alpha val="43137"/>
                              </a:srgbClr>
                            </a:outerShdw>
                          </a:effectLst>
                        </a:rPr>
                        <a:t> </a:t>
                      </a:r>
                      <a:endParaRPr lang="pt-PT" sz="1050" b="1" i="0" u="none" strike="noStrike">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dirty="0">
                          <a:solidFill>
                            <a:srgbClr val="0070C0"/>
                          </a:solidFill>
                          <a:effectLst>
                            <a:outerShdw blurRad="38100" dist="38100" dir="2700000" algn="tl">
                              <a:srgbClr val="000000">
                                <a:alpha val="43137"/>
                              </a:srgbClr>
                            </a:outerShdw>
                          </a:effectLst>
                        </a:rPr>
                        <a:t>-17</a:t>
                      </a:r>
                      <a:endParaRPr lang="pt-PT" sz="1050" b="1" i="0" u="none" strike="noStrike" dirty="0">
                        <a:solidFill>
                          <a:srgbClr val="0070C0"/>
                        </a:solidFill>
                        <a:effectLst>
                          <a:outerShdw blurRad="38100" dist="38100" dir="2700000" algn="tl">
                            <a:srgbClr val="000000">
                              <a:alpha val="43137"/>
                            </a:srgbClr>
                          </a:outerShdw>
                        </a:effectLst>
                        <a:latin typeface="Arial Narrow"/>
                      </a:endParaRPr>
                    </a:p>
                  </a:txBody>
                  <a:tcPr marL="7359" marR="7359" marT="7359" marB="0" anchor="b"/>
                </a:tc>
                <a:tc>
                  <a:txBody>
                    <a:bodyPr/>
                    <a:lstStyle/>
                    <a:p>
                      <a:pPr algn="r" fontAlgn="b"/>
                      <a:r>
                        <a:rPr lang="pt-PT" sz="1050" b="1" u="none" strike="noStrike" dirty="0">
                          <a:solidFill>
                            <a:srgbClr val="0070C0"/>
                          </a:solidFill>
                          <a:effectLst>
                            <a:outerShdw blurRad="38100" dist="38100" dir="2700000" algn="tl">
                              <a:srgbClr val="000000">
                                <a:alpha val="43137"/>
                              </a:srgbClr>
                            </a:outerShdw>
                          </a:effectLst>
                        </a:rPr>
                        <a:t>26</a:t>
                      </a:r>
                      <a:endParaRPr lang="pt-PT" sz="1050" b="1" i="0" u="none" strike="noStrike" dirty="0">
                        <a:solidFill>
                          <a:srgbClr val="0070C0"/>
                        </a:solidFill>
                        <a:effectLst>
                          <a:outerShdw blurRad="38100" dist="38100" dir="2700000" algn="tl">
                            <a:srgbClr val="000000">
                              <a:alpha val="43137"/>
                            </a:srgbClr>
                          </a:outerShdw>
                        </a:effectLst>
                        <a:latin typeface="Arial Narrow"/>
                      </a:endParaRPr>
                    </a:p>
                  </a:txBody>
                  <a:tcPr marL="7359" marR="7359" marT="7359" marB="0" anchor="b"/>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3493291841"/>
              </p:ext>
            </p:extLst>
          </p:nvPr>
        </p:nvGraphicFramePr>
        <p:xfrm>
          <a:off x="971600" y="332656"/>
          <a:ext cx="6570591" cy="360040"/>
        </p:xfrm>
        <a:graphic>
          <a:graphicData uri="http://schemas.openxmlformats.org/drawingml/2006/table">
            <a:tbl>
              <a:tblPr>
                <a:tableStyleId>{5C22544A-7EE6-4342-B048-85BDC9FD1C3A}</a:tableStyleId>
              </a:tblPr>
              <a:tblGrid>
                <a:gridCol w="6570591"/>
              </a:tblGrid>
              <a:tr h="360040">
                <a:tc>
                  <a:txBody>
                    <a:bodyPr/>
                    <a:lstStyle/>
                    <a:p>
                      <a:pPr algn="l" fontAlgn="ctr"/>
                      <a:r>
                        <a:rPr lang="en-US" sz="900" b="1" u="none" strike="noStrike" dirty="0">
                          <a:effectLst/>
                        </a:rPr>
                        <a:t>Merchandise trade of Andean </a:t>
                      </a:r>
                      <a:r>
                        <a:rPr lang="en-US" sz="900" u="none" strike="noStrike" dirty="0">
                          <a:effectLst/>
                        </a:rPr>
                        <a:t>Community countries by major product group and by origin/destination, 2010</a:t>
                      </a:r>
                      <a:endParaRPr lang="en-US" sz="900" b="1" i="0" u="none" strike="noStrike" dirty="0">
                        <a:solidFill>
                          <a:srgbClr val="000000"/>
                        </a:solidFill>
                        <a:effectLst/>
                        <a:latin typeface="Arial Narrow"/>
                      </a:endParaRPr>
                    </a:p>
                  </a:txBody>
                  <a:tcPr marL="114300" marR="7620" marT="7620" marB="0" anchor="ctr"/>
                </a:tc>
              </a:tr>
            </a:tbl>
          </a:graphicData>
        </a:graphic>
      </p:graphicFrame>
    </p:spTree>
    <p:extLst>
      <p:ext uri="{BB962C8B-B14F-4D97-AF65-F5344CB8AC3E}">
        <p14:creationId xmlns:p14="http://schemas.microsoft.com/office/powerpoint/2010/main" xmlns="" val="38906610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914893698"/>
              </p:ext>
            </p:extLst>
          </p:nvPr>
        </p:nvGraphicFramePr>
        <p:xfrm>
          <a:off x="467544" y="953958"/>
          <a:ext cx="7560837" cy="5571383"/>
        </p:xfrm>
        <a:graphic>
          <a:graphicData uri="http://schemas.openxmlformats.org/drawingml/2006/table">
            <a:tbl>
              <a:tblPr/>
              <a:tblGrid>
                <a:gridCol w="2762751"/>
                <a:gridCol w="111909"/>
                <a:gridCol w="650469"/>
                <a:gridCol w="650469"/>
                <a:gridCol w="111909"/>
                <a:gridCol w="111909"/>
                <a:gridCol w="111909"/>
                <a:gridCol w="650469"/>
                <a:gridCol w="650469"/>
                <a:gridCol w="111909"/>
                <a:gridCol w="111909"/>
                <a:gridCol w="111909"/>
                <a:gridCol w="650469"/>
                <a:gridCol w="650469"/>
                <a:gridCol w="111909"/>
              </a:tblGrid>
              <a:tr h="823246">
                <a:tc>
                  <a:txBody>
                    <a:bodyPr/>
                    <a:lstStyle/>
                    <a:p>
                      <a:pPr algn="l" fontAlgn="b"/>
                      <a:r>
                        <a:rPr lang="pt-PT" sz="1200" b="1" i="0" u="none" strike="noStrike" dirty="0">
                          <a:solidFill>
                            <a:srgbClr val="008000"/>
                          </a:solidFill>
                          <a:effectLst/>
                          <a:latin typeface="Arial Narrow"/>
                        </a:rPr>
                        <a:t>Destination </a:t>
                      </a:r>
                    </a:p>
                  </a:txBody>
                  <a:tcPr marL="7620" marR="7620" marT="7620" marB="0" anchor="b">
                    <a:lnL>
                      <a:noFill/>
                    </a:lnL>
                    <a:lnR w="6350" cap="flat" cmpd="sng" algn="ctr">
                      <a:solidFill>
                        <a:srgbClr val="800080"/>
                      </a:solidFill>
                      <a:prstDash val="solid"/>
                      <a:round/>
                      <a:headEnd type="none" w="med" len="med"/>
                      <a:tailEnd type="none" w="med" len="med"/>
                    </a:lnR>
                    <a:lnT>
                      <a:noFill/>
                    </a:lnT>
                    <a:lnB>
                      <a:noFill/>
                    </a:lnB>
                    <a:solidFill>
                      <a:srgbClr val="90DA90"/>
                    </a:solidFill>
                  </a:tcPr>
                </a:tc>
                <a:tc>
                  <a:txBody>
                    <a:bodyPr/>
                    <a:lstStyle/>
                    <a:p>
                      <a:pPr algn="ctr" fontAlgn="b"/>
                      <a:r>
                        <a:rPr lang="pt-PT" sz="1200" b="1" i="0" u="none" strike="noStrike" dirty="0">
                          <a:solidFill>
                            <a:srgbClr val="008000"/>
                          </a:solidFill>
                          <a:effectLst/>
                          <a:latin typeface="Arial Narrow"/>
                        </a:rPr>
                        <a:t>Value </a:t>
                      </a:r>
                    </a:p>
                  </a:txBody>
                  <a:tcPr marL="7620" marR="7620" marT="7620" marB="0" anchor="b">
                    <a:lnL w="6350" cap="flat" cmpd="sng" algn="ctr">
                      <a:solidFill>
                        <a:srgbClr val="800080"/>
                      </a:solidFill>
                      <a:prstDash val="solid"/>
                      <a:round/>
                      <a:headEnd type="none" w="med" len="med"/>
                      <a:tailEnd type="none" w="med" len="med"/>
                    </a:lnL>
                    <a:lnR w="6350" cap="flat" cmpd="sng" algn="ctr">
                      <a:solidFill>
                        <a:srgbClr val="800080"/>
                      </a:solidFill>
                      <a:prstDash val="solid"/>
                      <a:round/>
                      <a:headEnd type="none" w="med" len="med"/>
                      <a:tailEnd type="none" w="med" len="med"/>
                    </a:lnR>
                    <a:lnT>
                      <a:noFill/>
                    </a:lnT>
                    <a:lnB>
                      <a:noFill/>
                    </a:lnB>
                    <a:solidFill>
                      <a:srgbClr val="90DA90"/>
                    </a:solidFill>
                  </a:tcPr>
                </a:tc>
                <a:tc gridSpan="2">
                  <a:txBody>
                    <a:bodyPr/>
                    <a:lstStyle/>
                    <a:p>
                      <a:pPr algn="ctr" fontAlgn="b"/>
                      <a:r>
                        <a:rPr lang="pt-PT" sz="1200" b="1" i="0" u="none" strike="noStrike">
                          <a:solidFill>
                            <a:srgbClr val="008000"/>
                          </a:solidFill>
                          <a:effectLst/>
                          <a:latin typeface="Arial Narrow"/>
                        </a:rPr>
                        <a:t>Share </a:t>
                      </a:r>
                    </a:p>
                  </a:txBody>
                  <a:tcPr marL="7620" marR="7620" marT="7620" marB="0" anchor="b">
                    <a:lnL w="6350" cap="flat" cmpd="sng" algn="ctr">
                      <a:solidFill>
                        <a:srgbClr val="800080"/>
                      </a:solidFill>
                      <a:prstDash val="solid"/>
                      <a:round/>
                      <a:headEnd type="none" w="med" len="med"/>
                      <a:tailEnd type="none" w="med" len="med"/>
                    </a:lnL>
                    <a:lnR w="6350" cap="flat" cmpd="sng" algn="ctr">
                      <a:solidFill>
                        <a:srgbClr val="800080"/>
                      </a:solidFill>
                      <a:prstDash val="solid"/>
                      <a:round/>
                      <a:headEnd type="none" w="med" len="med"/>
                      <a:tailEnd type="none" w="med" len="med"/>
                    </a:lnR>
                    <a:lnT>
                      <a:noFill/>
                    </a:lnT>
                    <a:lnB>
                      <a:noFill/>
                    </a:lnB>
                    <a:solidFill>
                      <a:srgbClr val="90DA90"/>
                    </a:solidFill>
                  </a:tcPr>
                </a:tc>
                <a:tc hMerge="1">
                  <a:txBody>
                    <a:bodyPr/>
                    <a:lstStyle/>
                    <a:p>
                      <a:endParaRPr lang="pt-PT"/>
                    </a:p>
                  </a:txBody>
                  <a:tcPr/>
                </a:tc>
                <a:tc>
                  <a:txBody>
                    <a:bodyPr/>
                    <a:lstStyle/>
                    <a:p>
                      <a:pPr algn="l" fontAlgn="ctr"/>
                      <a:r>
                        <a:rPr lang="pt-PT" sz="1200" b="1" i="0" u="none" strike="noStrike">
                          <a:solidFill>
                            <a:srgbClr val="008000"/>
                          </a:solidFill>
                          <a:effectLst/>
                          <a:latin typeface="Arial Narrow"/>
                        </a:rPr>
                        <a:t> </a:t>
                      </a:r>
                    </a:p>
                  </a:txBody>
                  <a:tcPr marL="7620" marR="7620" marT="7620" marB="0" anchor="ctr">
                    <a:lnL w="6350" cap="flat" cmpd="sng" algn="ctr">
                      <a:solidFill>
                        <a:srgbClr val="800080"/>
                      </a:solidFill>
                      <a:prstDash val="solid"/>
                      <a:round/>
                      <a:headEnd type="none" w="med" len="med"/>
                      <a:tailEnd type="none" w="med" len="med"/>
                    </a:lnL>
                    <a:lnR>
                      <a:noFill/>
                    </a:lnR>
                    <a:lnT>
                      <a:noFill/>
                    </a:lnT>
                    <a:lnB>
                      <a:noFill/>
                    </a:lnB>
                    <a:solidFill>
                      <a:srgbClr val="90DA90"/>
                    </a:solidFill>
                  </a:tcPr>
                </a:tc>
                <a:tc>
                  <a:txBody>
                    <a:bodyPr/>
                    <a:lstStyle/>
                    <a:p>
                      <a:pPr algn="ctr" fontAlgn="ctr"/>
                      <a:r>
                        <a:rPr lang="pt-PT" sz="1200" b="1" i="0" u="none" strike="noStrike" dirty="0">
                          <a:solidFill>
                            <a:srgbClr val="008000"/>
                          </a:solidFill>
                          <a:effectLst/>
                          <a:latin typeface="Arial Narrow"/>
                        </a:rPr>
                        <a:t> </a:t>
                      </a:r>
                    </a:p>
                  </a:txBody>
                  <a:tcPr marL="7620" marR="7620" marT="7620" marB="0" anchor="ctr">
                    <a:lnL w="6350" cap="flat" cmpd="sng" algn="ctr">
                      <a:noFill/>
                      <a:prstDash val="solid"/>
                      <a:round/>
                      <a:headEnd type="none" w="med" len="med"/>
                      <a:tailEnd type="none" w="med" len="med"/>
                    </a:lnL>
                    <a:lnR>
                      <a:noFill/>
                    </a:lnR>
                    <a:lnT>
                      <a:noFill/>
                    </a:lnT>
                    <a:lnB>
                      <a:noFill/>
                    </a:lnB>
                    <a:solidFill>
                      <a:srgbClr val="90DA90"/>
                    </a:solidFill>
                  </a:tcPr>
                </a:tc>
                <a:tc>
                  <a:txBody>
                    <a:bodyPr/>
                    <a:lstStyle/>
                    <a:p>
                      <a:pPr algn="ctr" fontAlgn="b"/>
                      <a:r>
                        <a:rPr lang="pt-PT" sz="1200" b="1" i="0" u="none" strike="noStrike" dirty="0">
                          <a:solidFill>
                            <a:srgbClr val="008000"/>
                          </a:solidFill>
                          <a:effectLst/>
                          <a:latin typeface="Arial Narrow"/>
                        </a:rPr>
                        <a:t>Value </a:t>
                      </a:r>
                    </a:p>
                  </a:txBody>
                  <a:tcPr marL="7620" marR="7620" marT="7620" marB="0" anchor="b">
                    <a:lnL>
                      <a:noFill/>
                    </a:lnL>
                    <a:lnR w="6350" cap="flat" cmpd="sng" algn="ctr">
                      <a:solidFill>
                        <a:srgbClr val="800080"/>
                      </a:solidFill>
                      <a:prstDash val="solid"/>
                      <a:round/>
                      <a:headEnd type="none" w="med" len="med"/>
                      <a:tailEnd type="none" w="med" len="med"/>
                    </a:lnR>
                    <a:lnT>
                      <a:noFill/>
                    </a:lnT>
                    <a:lnB>
                      <a:noFill/>
                    </a:lnB>
                    <a:solidFill>
                      <a:srgbClr val="90DA90"/>
                    </a:solidFill>
                  </a:tcPr>
                </a:tc>
                <a:tc gridSpan="2">
                  <a:txBody>
                    <a:bodyPr/>
                    <a:lstStyle/>
                    <a:p>
                      <a:pPr algn="ctr" fontAlgn="b"/>
                      <a:r>
                        <a:rPr lang="pt-PT" sz="1200" b="1" i="0" u="none" strike="noStrike">
                          <a:solidFill>
                            <a:srgbClr val="008000"/>
                          </a:solidFill>
                          <a:effectLst/>
                          <a:latin typeface="Arial Narrow"/>
                        </a:rPr>
                        <a:t>Share </a:t>
                      </a:r>
                    </a:p>
                  </a:txBody>
                  <a:tcPr marL="7620" marR="7620" marT="7620" marB="0" anchor="b">
                    <a:lnL w="6350" cap="flat" cmpd="sng" algn="ctr">
                      <a:solidFill>
                        <a:srgbClr val="800080"/>
                      </a:solidFill>
                      <a:prstDash val="solid"/>
                      <a:round/>
                      <a:headEnd type="none" w="med" len="med"/>
                      <a:tailEnd type="none" w="med" len="med"/>
                    </a:lnL>
                    <a:lnR w="6350" cap="flat" cmpd="sng" algn="ctr">
                      <a:solidFill>
                        <a:srgbClr val="800080"/>
                      </a:solidFill>
                      <a:prstDash val="solid"/>
                      <a:round/>
                      <a:headEnd type="none" w="med" len="med"/>
                      <a:tailEnd type="none" w="med" len="med"/>
                    </a:lnR>
                    <a:lnT>
                      <a:noFill/>
                    </a:lnT>
                    <a:lnB>
                      <a:noFill/>
                    </a:lnB>
                    <a:solidFill>
                      <a:srgbClr val="90DA90"/>
                    </a:solidFill>
                  </a:tcPr>
                </a:tc>
                <a:tc hMerge="1">
                  <a:txBody>
                    <a:bodyPr/>
                    <a:lstStyle/>
                    <a:p>
                      <a:endParaRPr lang="pt-PT"/>
                    </a:p>
                  </a:txBody>
                  <a:tcPr/>
                </a:tc>
                <a:tc>
                  <a:txBody>
                    <a:bodyPr/>
                    <a:lstStyle/>
                    <a:p>
                      <a:pPr algn="l" fontAlgn="ctr"/>
                      <a:r>
                        <a:rPr lang="pt-PT" sz="1200" b="1" i="0" u="none" strike="noStrike">
                          <a:solidFill>
                            <a:srgbClr val="008000"/>
                          </a:solidFill>
                          <a:effectLst/>
                          <a:latin typeface="Arial Narrow"/>
                        </a:rPr>
                        <a:t> </a:t>
                      </a:r>
                    </a:p>
                  </a:txBody>
                  <a:tcPr marL="7620" marR="7620" marT="7620" marB="0" anchor="ctr">
                    <a:lnL w="6350" cap="flat" cmpd="sng" algn="ctr">
                      <a:solidFill>
                        <a:srgbClr val="800080"/>
                      </a:solidFill>
                      <a:prstDash val="solid"/>
                      <a:round/>
                      <a:headEnd type="none" w="med" len="med"/>
                      <a:tailEnd type="none" w="med" len="med"/>
                    </a:lnL>
                    <a:lnR>
                      <a:noFill/>
                    </a:lnR>
                    <a:lnT>
                      <a:noFill/>
                    </a:lnT>
                    <a:lnB>
                      <a:noFill/>
                    </a:lnB>
                    <a:solidFill>
                      <a:srgbClr val="90DA90"/>
                    </a:solidFill>
                  </a:tcPr>
                </a:tc>
                <a:tc>
                  <a:txBody>
                    <a:bodyPr/>
                    <a:lstStyle/>
                    <a:p>
                      <a:pPr algn="ctr" fontAlgn="b"/>
                      <a:r>
                        <a:rPr lang="pt-PT" sz="1200" b="1" i="0" u="none" strike="noStrike" dirty="0">
                          <a:solidFill>
                            <a:srgbClr val="008000"/>
                          </a:solidFill>
                          <a:effectLst/>
                          <a:latin typeface="Arial Narrow"/>
                        </a:rPr>
                        <a:t> </a:t>
                      </a:r>
                    </a:p>
                  </a:txBody>
                  <a:tcPr marL="7620" marR="7620" marT="7620" marB="0" anchor="b">
                    <a:lnL w="6350" cap="flat" cmpd="sng" algn="ctr">
                      <a:noFill/>
                      <a:prstDash val="solid"/>
                      <a:round/>
                      <a:headEnd type="none" w="med" len="med"/>
                      <a:tailEnd type="none" w="med" len="med"/>
                    </a:lnL>
                    <a:lnR>
                      <a:noFill/>
                    </a:lnR>
                    <a:lnT>
                      <a:noFill/>
                    </a:lnT>
                    <a:lnB>
                      <a:noFill/>
                    </a:lnB>
                    <a:solidFill>
                      <a:srgbClr val="90DA90"/>
                    </a:solidFill>
                  </a:tcPr>
                </a:tc>
                <a:tc>
                  <a:txBody>
                    <a:bodyPr/>
                    <a:lstStyle/>
                    <a:p>
                      <a:pPr algn="ctr" fontAlgn="b"/>
                      <a:r>
                        <a:rPr lang="pt-PT" sz="1200" b="1" i="0" u="none" strike="noStrike" dirty="0">
                          <a:solidFill>
                            <a:srgbClr val="008000"/>
                          </a:solidFill>
                          <a:effectLst/>
                          <a:latin typeface="Arial Narrow"/>
                        </a:rPr>
                        <a:t>Value </a:t>
                      </a:r>
                    </a:p>
                  </a:txBody>
                  <a:tcPr marL="7620" marR="7620" marT="7620" marB="0" anchor="b">
                    <a:lnL>
                      <a:noFill/>
                    </a:lnL>
                    <a:lnR w="6350" cap="flat" cmpd="sng" algn="ctr">
                      <a:solidFill>
                        <a:srgbClr val="800080"/>
                      </a:solidFill>
                      <a:prstDash val="solid"/>
                      <a:round/>
                      <a:headEnd type="none" w="med" len="med"/>
                      <a:tailEnd type="none" w="med" len="med"/>
                    </a:lnR>
                    <a:lnT>
                      <a:noFill/>
                    </a:lnT>
                    <a:lnB>
                      <a:noFill/>
                    </a:lnB>
                    <a:solidFill>
                      <a:srgbClr val="90DA90"/>
                    </a:solidFill>
                  </a:tcPr>
                </a:tc>
                <a:tc gridSpan="2">
                  <a:txBody>
                    <a:bodyPr/>
                    <a:lstStyle/>
                    <a:p>
                      <a:pPr algn="ctr" fontAlgn="b"/>
                      <a:r>
                        <a:rPr lang="pt-PT" sz="1200" b="1" i="0" u="none" strike="noStrike">
                          <a:solidFill>
                            <a:srgbClr val="008000"/>
                          </a:solidFill>
                          <a:effectLst/>
                          <a:latin typeface="Arial Narrow"/>
                        </a:rPr>
                        <a:t>Share </a:t>
                      </a:r>
                    </a:p>
                  </a:txBody>
                  <a:tcPr marL="7620" marR="7620" marT="7620" marB="0" anchor="b">
                    <a:lnL w="6350" cap="flat" cmpd="sng" algn="ctr">
                      <a:solidFill>
                        <a:srgbClr val="800080"/>
                      </a:solidFill>
                      <a:prstDash val="solid"/>
                      <a:round/>
                      <a:headEnd type="none" w="med" len="med"/>
                      <a:tailEnd type="none" w="med" len="med"/>
                    </a:lnL>
                    <a:lnR w="6350" cap="flat" cmpd="sng" algn="ctr">
                      <a:solidFill>
                        <a:srgbClr val="800080"/>
                      </a:solidFill>
                      <a:prstDash val="solid"/>
                      <a:round/>
                      <a:headEnd type="none" w="med" len="med"/>
                      <a:tailEnd type="none" w="med" len="med"/>
                    </a:lnR>
                    <a:lnT>
                      <a:noFill/>
                    </a:lnT>
                    <a:lnB>
                      <a:noFill/>
                    </a:lnB>
                    <a:solidFill>
                      <a:srgbClr val="90DA90"/>
                    </a:solidFill>
                  </a:tcPr>
                </a:tc>
                <a:tc hMerge="1">
                  <a:txBody>
                    <a:bodyPr/>
                    <a:lstStyle/>
                    <a:p>
                      <a:endParaRPr lang="pt-PT"/>
                    </a:p>
                  </a:txBody>
                  <a:tcPr/>
                </a:tc>
                <a:tc>
                  <a:txBody>
                    <a:bodyPr/>
                    <a:lstStyle/>
                    <a:p>
                      <a:pPr algn="l" fontAlgn="ctr"/>
                      <a:r>
                        <a:rPr lang="pt-PT" sz="1200" b="1" i="0" u="none" strike="noStrike">
                          <a:solidFill>
                            <a:srgbClr val="008000"/>
                          </a:solidFill>
                          <a:effectLst/>
                          <a:latin typeface="Arial Narrow"/>
                        </a:rPr>
                        <a:t> </a:t>
                      </a:r>
                    </a:p>
                  </a:txBody>
                  <a:tcPr marL="7620" marR="7620" marT="7620" marB="0" anchor="ctr">
                    <a:lnL w="6350" cap="flat" cmpd="sng" algn="ctr">
                      <a:solidFill>
                        <a:srgbClr val="800080"/>
                      </a:solidFill>
                      <a:prstDash val="solid"/>
                      <a:round/>
                      <a:headEnd type="none" w="med" len="med"/>
                      <a:tailEnd type="none" w="med" len="med"/>
                    </a:lnL>
                    <a:lnR>
                      <a:noFill/>
                    </a:lnR>
                    <a:lnT>
                      <a:noFill/>
                    </a:lnT>
                    <a:lnB>
                      <a:noFill/>
                    </a:lnB>
                    <a:solidFill>
                      <a:srgbClr val="90DA90"/>
                    </a:solidFill>
                  </a:tcPr>
                </a:tc>
              </a:tr>
              <a:tr h="206166">
                <a:tc>
                  <a:txBody>
                    <a:bodyPr/>
                    <a:lstStyle/>
                    <a:p>
                      <a:pPr algn="l" fontAlgn="b"/>
                      <a:r>
                        <a:rPr lang="pt-PT" sz="1200" b="1" i="0" u="none" strike="noStrike">
                          <a:solidFill>
                            <a:srgbClr val="3EBA7C"/>
                          </a:solidFill>
                          <a:effectLst/>
                          <a:latin typeface="Arial Narrow"/>
                        </a:rPr>
                        <a:t> </a:t>
                      </a:r>
                    </a:p>
                  </a:txBody>
                  <a:tcPr marL="7620" marR="7620" marT="7620" marB="0" anchor="b">
                    <a:lnL>
                      <a:noFill/>
                    </a:lnL>
                    <a:lnR w="6350" cap="flat" cmpd="sng" algn="ctr">
                      <a:solidFill>
                        <a:srgbClr val="800080"/>
                      </a:solidFill>
                      <a:prstDash val="solid"/>
                      <a:round/>
                      <a:headEnd type="none" w="med" len="med"/>
                      <a:tailEnd type="none" w="med" len="med"/>
                    </a:lnR>
                    <a:lnT>
                      <a:noFill/>
                    </a:lnT>
                    <a:lnB>
                      <a:noFill/>
                    </a:lnB>
                    <a:solidFill>
                      <a:srgbClr val="90DA90"/>
                    </a:solidFill>
                  </a:tcPr>
                </a:tc>
                <a:tc>
                  <a:txBody>
                    <a:bodyPr/>
                    <a:lstStyle/>
                    <a:p>
                      <a:pPr algn="l" fontAlgn="b"/>
                      <a:r>
                        <a:rPr lang="pt-PT" sz="1200" b="1" i="0" u="none" strike="noStrike">
                          <a:solidFill>
                            <a:srgbClr val="3EBA7C"/>
                          </a:solidFill>
                          <a:effectLst/>
                          <a:latin typeface="Arial Narrow"/>
                        </a:rPr>
                        <a:t> </a:t>
                      </a:r>
                    </a:p>
                  </a:txBody>
                  <a:tcPr marL="7620" marR="7620" marT="7620" marB="0" anchor="b">
                    <a:lnL w="6350" cap="flat" cmpd="sng" algn="ctr">
                      <a:solidFill>
                        <a:srgbClr val="800080"/>
                      </a:solidFill>
                      <a:prstDash val="solid"/>
                      <a:round/>
                      <a:headEnd type="none" w="med" len="med"/>
                      <a:tailEnd type="none" w="med" len="med"/>
                    </a:lnL>
                    <a:lnR w="6350" cap="flat" cmpd="sng" algn="ctr">
                      <a:solidFill>
                        <a:srgbClr val="800080"/>
                      </a:solidFill>
                      <a:prstDash val="solid"/>
                      <a:round/>
                      <a:headEnd type="none" w="med" len="med"/>
                      <a:tailEnd type="none" w="med" len="med"/>
                    </a:lnR>
                    <a:lnT>
                      <a:noFill/>
                    </a:lnT>
                    <a:lnB>
                      <a:noFill/>
                    </a:lnB>
                    <a:solidFill>
                      <a:srgbClr val="90DA90"/>
                    </a:solidFill>
                  </a:tcPr>
                </a:tc>
                <a:tc>
                  <a:txBody>
                    <a:bodyPr/>
                    <a:lstStyle/>
                    <a:p>
                      <a:pPr algn="l" fontAlgn="b"/>
                      <a:r>
                        <a:rPr lang="pt-PT" sz="1200" b="1" i="0" u="none" strike="noStrike">
                          <a:solidFill>
                            <a:srgbClr val="3EBA7C"/>
                          </a:solidFill>
                          <a:effectLst/>
                          <a:latin typeface="Arial Narrow"/>
                        </a:rPr>
                        <a:t> </a:t>
                      </a:r>
                    </a:p>
                  </a:txBody>
                  <a:tcPr marL="7620" marR="7620" marT="7620" marB="0" anchor="b">
                    <a:lnL w="6350" cap="flat" cmpd="sng" algn="ctr">
                      <a:solidFill>
                        <a:srgbClr val="800080"/>
                      </a:solidFill>
                      <a:prstDash val="solid"/>
                      <a:round/>
                      <a:headEnd type="none" w="med" len="med"/>
                      <a:tailEnd type="none" w="med" len="med"/>
                    </a:lnL>
                    <a:lnR>
                      <a:noFill/>
                    </a:lnR>
                    <a:lnT>
                      <a:noFill/>
                    </a:lnT>
                    <a:lnB>
                      <a:noFill/>
                    </a:lnB>
                    <a:solidFill>
                      <a:srgbClr val="90DA90"/>
                    </a:solidFill>
                  </a:tcPr>
                </a:tc>
                <a:tc>
                  <a:txBody>
                    <a:bodyPr/>
                    <a:lstStyle/>
                    <a:p>
                      <a:pPr algn="l" fontAlgn="b"/>
                      <a:r>
                        <a:rPr lang="pt-PT" sz="1200" b="1" i="0" u="none" strike="noStrike">
                          <a:solidFill>
                            <a:srgbClr val="3EBA7C"/>
                          </a:solidFill>
                          <a:effectLst/>
                          <a:latin typeface="Arial Narrow"/>
                        </a:rPr>
                        <a:t> </a:t>
                      </a:r>
                    </a:p>
                  </a:txBody>
                  <a:tcPr marL="7620" marR="7620" marT="7620" marB="0" anchor="b">
                    <a:lnL>
                      <a:noFill/>
                    </a:lnL>
                    <a:lnR w="6350" cap="flat" cmpd="sng" algn="ctr">
                      <a:solidFill>
                        <a:srgbClr val="800080"/>
                      </a:solidFill>
                      <a:prstDash val="solid"/>
                      <a:round/>
                      <a:headEnd type="none" w="med" len="med"/>
                      <a:tailEnd type="none" w="med" len="med"/>
                    </a:lnR>
                    <a:lnT>
                      <a:noFill/>
                    </a:lnT>
                    <a:lnB>
                      <a:noFill/>
                    </a:lnB>
                    <a:solidFill>
                      <a:srgbClr val="90DA90"/>
                    </a:solidFill>
                  </a:tcPr>
                </a:tc>
                <a:tc>
                  <a:txBody>
                    <a:bodyPr/>
                    <a:lstStyle/>
                    <a:p>
                      <a:pPr algn="l" fontAlgn="b"/>
                      <a:r>
                        <a:rPr lang="pt-PT" sz="1200" b="1" i="0" u="none" strike="noStrike">
                          <a:solidFill>
                            <a:srgbClr val="3EBA7C"/>
                          </a:solidFill>
                          <a:effectLst/>
                          <a:latin typeface="Arial Narrow"/>
                        </a:rPr>
                        <a:t> </a:t>
                      </a:r>
                    </a:p>
                  </a:txBody>
                  <a:tcPr marL="7620" marR="7620" marT="7620" marB="0" anchor="b">
                    <a:lnL w="6350" cap="flat" cmpd="sng" algn="ctr">
                      <a:solidFill>
                        <a:srgbClr val="800080"/>
                      </a:solidFill>
                      <a:prstDash val="solid"/>
                      <a:round/>
                      <a:headEnd type="none" w="med" len="med"/>
                      <a:tailEnd type="none" w="med" len="med"/>
                    </a:lnL>
                    <a:lnR>
                      <a:noFill/>
                    </a:lnR>
                    <a:lnT>
                      <a:noFill/>
                    </a:lnT>
                    <a:lnB>
                      <a:noFill/>
                    </a:lnB>
                    <a:solidFill>
                      <a:srgbClr val="90DA90"/>
                    </a:solidFill>
                  </a:tcPr>
                </a:tc>
                <a:tc>
                  <a:txBody>
                    <a:bodyPr/>
                    <a:lstStyle/>
                    <a:p>
                      <a:pPr algn="l" fontAlgn="b"/>
                      <a:r>
                        <a:rPr lang="pt-PT" sz="1200" b="1" i="0" u="none" strike="noStrike">
                          <a:solidFill>
                            <a:srgbClr val="3EBA7C"/>
                          </a:solidFill>
                          <a:effectLst/>
                          <a:latin typeface="Arial Narrow"/>
                        </a:rPr>
                        <a:t> </a:t>
                      </a:r>
                    </a:p>
                  </a:txBody>
                  <a:tcPr marL="7620" marR="7620" marT="7620" marB="0" anchor="b">
                    <a:lnL w="6350" cap="flat" cmpd="sng" algn="ctr">
                      <a:noFill/>
                      <a:prstDash val="solid"/>
                      <a:round/>
                      <a:headEnd type="none" w="med" len="med"/>
                      <a:tailEnd type="none" w="med" len="med"/>
                    </a:lnL>
                    <a:lnR>
                      <a:noFill/>
                    </a:lnR>
                    <a:lnT>
                      <a:noFill/>
                    </a:lnT>
                    <a:lnB>
                      <a:noFill/>
                    </a:lnB>
                    <a:solidFill>
                      <a:srgbClr val="90DA90"/>
                    </a:solidFill>
                  </a:tcPr>
                </a:tc>
                <a:tc>
                  <a:txBody>
                    <a:bodyPr/>
                    <a:lstStyle/>
                    <a:p>
                      <a:pPr algn="l" fontAlgn="b"/>
                      <a:r>
                        <a:rPr lang="pt-PT" sz="1200" b="1" i="0" u="none" strike="noStrike">
                          <a:solidFill>
                            <a:srgbClr val="3EBA7C"/>
                          </a:solidFill>
                          <a:effectLst/>
                          <a:latin typeface="Arial Narrow"/>
                        </a:rPr>
                        <a:t> </a:t>
                      </a:r>
                    </a:p>
                  </a:txBody>
                  <a:tcPr marL="7620" marR="7620" marT="7620" marB="0" anchor="b">
                    <a:lnL>
                      <a:noFill/>
                    </a:lnL>
                    <a:lnR w="6350" cap="flat" cmpd="sng" algn="ctr">
                      <a:solidFill>
                        <a:srgbClr val="800080"/>
                      </a:solidFill>
                      <a:prstDash val="solid"/>
                      <a:round/>
                      <a:headEnd type="none" w="med" len="med"/>
                      <a:tailEnd type="none" w="med" len="med"/>
                    </a:lnR>
                    <a:lnT>
                      <a:noFill/>
                    </a:lnT>
                    <a:lnB>
                      <a:noFill/>
                    </a:lnB>
                    <a:solidFill>
                      <a:srgbClr val="90DA90"/>
                    </a:solidFill>
                  </a:tcPr>
                </a:tc>
                <a:tc>
                  <a:txBody>
                    <a:bodyPr/>
                    <a:lstStyle/>
                    <a:p>
                      <a:pPr algn="l" fontAlgn="b"/>
                      <a:r>
                        <a:rPr lang="pt-PT" sz="1200" b="1" i="0" u="none" strike="noStrike">
                          <a:solidFill>
                            <a:srgbClr val="3EBA7C"/>
                          </a:solidFill>
                          <a:effectLst/>
                          <a:latin typeface="Arial Narrow"/>
                        </a:rPr>
                        <a:t> </a:t>
                      </a:r>
                    </a:p>
                  </a:txBody>
                  <a:tcPr marL="7620" marR="7620" marT="7620" marB="0" anchor="b">
                    <a:lnL w="6350" cap="flat" cmpd="sng" algn="ctr">
                      <a:solidFill>
                        <a:srgbClr val="800080"/>
                      </a:solidFill>
                      <a:prstDash val="solid"/>
                      <a:round/>
                      <a:headEnd type="none" w="med" len="med"/>
                      <a:tailEnd type="none" w="med" len="med"/>
                    </a:lnL>
                    <a:lnR>
                      <a:noFill/>
                    </a:lnR>
                    <a:lnT>
                      <a:noFill/>
                    </a:lnT>
                    <a:lnB>
                      <a:noFill/>
                    </a:lnB>
                    <a:solidFill>
                      <a:srgbClr val="90DA90"/>
                    </a:solidFill>
                  </a:tcPr>
                </a:tc>
                <a:tc>
                  <a:txBody>
                    <a:bodyPr/>
                    <a:lstStyle/>
                    <a:p>
                      <a:pPr algn="l" fontAlgn="b"/>
                      <a:r>
                        <a:rPr lang="pt-PT" sz="1200" b="1" i="0" u="none" strike="noStrike">
                          <a:solidFill>
                            <a:srgbClr val="3EBA7C"/>
                          </a:solidFill>
                          <a:effectLst/>
                          <a:latin typeface="Arial Narrow"/>
                        </a:rPr>
                        <a:t> </a:t>
                      </a:r>
                    </a:p>
                  </a:txBody>
                  <a:tcPr marL="7620" marR="7620" marT="7620" marB="0" anchor="b">
                    <a:lnL>
                      <a:noFill/>
                    </a:lnL>
                    <a:lnR w="6350" cap="flat" cmpd="sng" algn="ctr">
                      <a:solidFill>
                        <a:srgbClr val="800080"/>
                      </a:solidFill>
                      <a:prstDash val="solid"/>
                      <a:round/>
                      <a:headEnd type="none" w="med" len="med"/>
                      <a:tailEnd type="none" w="med" len="med"/>
                    </a:lnR>
                    <a:lnT>
                      <a:noFill/>
                    </a:lnT>
                    <a:lnB>
                      <a:noFill/>
                    </a:lnB>
                    <a:solidFill>
                      <a:srgbClr val="90DA90"/>
                    </a:solidFill>
                  </a:tcPr>
                </a:tc>
                <a:tc>
                  <a:txBody>
                    <a:bodyPr/>
                    <a:lstStyle/>
                    <a:p>
                      <a:pPr algn="l" fontAlgn="b"/>
                      <a:r>
                        <a:rPr lang="pt-PT" sz="1200" b="1" i="0" u="none" strike="noStrike">
                          <a:solidFill>
                            <a:srgbClr val="3EBA7C"/>
                          </a:solidFill>
                          <a:effectLst/>
                          <a:latin typeface="Arial Narrow"/>
                        </a:rPr>
                        <a:t> </a:t>
                      </a:r>
                    </a:p>
                  </a:txBody>
                  <a:tcPr marL="7620" marR="7620" marT="7620" marB="0" anchor="b">
                    <a:lnL w="6350" cap="flat" cmpd="sng" algn="ctr">
                      <a:solidFill>
                        <a:srgbClr val="800080"/>
                      </a:solidFill>
                      <a:prstDash val="solid"/>
                      <a:round/>
                      <a:headEnd type="none" w="med" len="med"/>
                      <a:tailEnd type="none" w="med" len="med"/>
                    </a:lnL>
                    <a:lnR>
                      <a:noFill/>
                    </a:lnR>
                    <a:lnT>
                      <a:noFill/>
                    </a:lnT>
                    <a:lnB>
                      <a:noFill/>
                    </a:lnB>
                    <a:solidFill>
                      <a:srgbClr val="90DA90"/>
                    </a:solidFill>
                  </a:tcPr>
                </a:tc>
                <a:tc>
                  <a:txBody>
                    <a:bodyPr/>
                    <a:lstStyle/>
                    <a:p>
                      <a:pPr algn="l" fontAlgn="b"/>
                      <a:r>
                        <a:rPr lang="pt-PT" sz="1200" b="1" i="0" u="none" strike="noStrike">
                          <a:solidFill>
                            <a:srgbClr val="3EBA7C"/>
                          </a:solidFill>
                          <a:effectLst/>
                          <a:latin typeface="Arial Narrow"/>
                        </a:rPr>
                        <a:t> </a:t>
                      </a:r>
                    </a:p>
                  </a:txBody>
                  <a:tcPr marL="7620" marR="7620" marT="7620" marB="0" anchor="b">
                    <a:lnL w="6350" cap="flat" cmpd="sng" algn="ctr">
                      <a:noFill/>
                      <a:prstDash val="solid"/>
                      <a:round/>
                      <a:headEnd type="none" w="med" len="med"/>
                      <a:tailEnd type="none" w="med" len="med"/>
                    </a:lnL>
                    <a:lnR>
                      <a:noFill/>
                    </a:lnR>
                    <a:lnT>
                      <a:noFill/>
                    </a:lnT>
                    <a:lnB>
                      <a:noFill/>
                    </a:lnB>
                    <a:solidFill>
                      <a:srgbClr val="90DA90"/>
                    </a:solidFill>
                  </a:tcPr>
                </a:tc>
                <a:tc>
                  <a:txBody>
                    <a:bodyPr/>
                    <a:lstStyle/>
                    <a:p>
                      <a:pPr algn="l" fontAlgn="b"/>
                      <a:r>
                        <a:rPr lang="pt-PT" sz="1200" b="1" i="0" u="none" strike="noStrike">
                          <a:solidFill>
                            <a:srgbClr val="3EBA7C"/>
                          </a:solidFill>
                          <a:effectLst/>
                          <a:latin typeface="Arial Narrow"/>
                        </a:rPr>
                        <a:t> </a:t>
                      </a:r>
                    </a:p>
                  </a:txBody>
                  <a:tcPr marL="7620" marR="7620" marT="7620" marB="0" anchor="b">
                    <a:lnL>
                      <a:noFill/>
                    </a:lnL>
                    <a:lnR w="6350" cap="flat" cmpd="sng" algn="ctr">
                      <a:solidFill>
                        <a:srgbClr val="800080"/>
                      </a:solidFill>
                      <a:prstDash val="solid"/>
                      <a:round/>
                      <a:headEnd type="none" w="med" len="med"/>
                      <a:tailEnd type="none" w="med" len="med"/>
                    </a:lnR>
                    <a:lnT>
                      <a:noFill/>
                    </a:lnT>
                    <a:lnB>
                      <a:noFill/>
                    </a:lnB>
                    <a:solidFill>
                      <a:srgbClr val="90DA90"/>
                    </a:solidFill>
                  </a:tcPr>
                </a:tc>
                <a:tc>
                  <a:txBody>
                    <a:bodyPr/>
                    <a:lstStyle/>
                    <a:p>
                      <a:pPr algn="l" fontAlgn="b"/>
                      <a:r>
                        <a:rPr lang="pt-PT" sz="1200" b="1" i="0" u="none" strike="noStrike">
                          <a:solidFill>
                            <a:srgbClr val="3EBA7C"/>
                          </a:solidFill>
                          <a:effectLst/>
                          <a:latin typeface="Arial Narrow"/>
                        </a:rPr>
                        <a:t> </a:t>
                      </a:r>
                    </a:p>
                  </a:txBody>
                  <a:tcPr marL="7620" marR="7620" marT="7620" marB="0" anchor="b">
                    <a:lnL w="6350" cap="flat" cmpd="sng" algn="ctr">
                      <a:solidFill>
                        <a:srgbClr val="800080"/>
                      </a:solidFill>
                      <a:prstDash val="solid"/>
                      <a:round/>
                      <a:headEnd type="none" w="med" len="med"/>
                      <a:tailEnd type="none" w="med" len="med"/>
                    </a:lnL>
                    <a:lnR>
                      <a:noFill/>
                    </a:lnR>
                    <a:lnT>
                      <a:noFill/>
                    </a:lnT>
                    <a:lnB>
                      <a:noFill/>
                    </a:lnB>
                    <a:solidFill>
                      <a:srgbClr val="90DA90"/>
                    </a:solidFill>
                  </a:tcPr>
                </a:tc>
                <a:tc>
                  <a:txBody>
                    <a:bodyPr/>
                    <a:lstStyle/>
                    <a:p>
                      <a:pPr algn="l" fontAlgn="b"/>
                      <a:r>
                        <a:rPr lang="pt-PT" sz="1200" b="1" i="0" u="none" strike="noStrike">
                          <a:solidFill>
                            <a:srgbClr val="3EBA7C"/>
                          </a:solidFill>
                          <a:effectLst/>
                          <a:latin typeface="Arial Narrow"/>
                        </a:rPr>
                        <a:t> </a:t>
                      </a:r>
                    </a:p>
                  </a:txBody>
                  <a:tcPr marL="7620" marR="7620" marT="7620" marB="0" anchor="b">
                    <a:lnL>
                      <a:noFill/>
                    </a:lnL>
                    <a:lnR w="6350" cap="flat" cmpd="sng" algn="ctr">
                      <a:solidFill>
                        <a:srgbClr val="800080"/>
                      </a:solidFill>
                      <a:prstDash val="solid"/>
                      <a:round/>
                      <a:headEnd type="none" w="med" len="med"/>
                      <a:tailEnd type="none" w="med" len="med"/>
                    </a:lnR>
                    <a:lnT>
                      <a:noFill/>
                    </a:lnT>
                    <a:lnB>
                      <a:noFill/>
                    </a:lnB>
                    <a:solidFill>
                      <a:srgbClr val="90DA90"/>
                    </a:solidFill>
                  </a:tcPr>
                </a:tc>
                <a:tc>
                  <a:txBody>
                    <a:bodyPr/>
                    <a:lstStyle/>
                    <a:p>
                      <a:pPr algn="l" fontAlgn="b"/>
                      <a:r>
                        <a:rPr lang="pt-PT" sz="1200" b="1" i="0" u="none" strike="noStrike">
                          <a:solidFill>
                            <a:srgbClr val="3EBA7C"/>
                          </a:solidFill>
                          <a:effectLst/>
                          <a:latin typeface="Arial Narrow"/>
                        </a:rPr>
                        <a:t> </a:t>
                      </a:r>
                    </a:p>
                  </a:txBody>
                  <a:tcPr marL="7620" marR="7620" marT="7620" marB="0" anchor="b">
                    <a:lnL w="6350" cap="flat" cmpd="sng" algn="ctr">
                      <a:solidFill>
                        <a:srgbClr val="800080"/>
                      </a:solidFill>
                      <a:prstDash val="solid"/>
                      <a:round/>
                      <a:headEnd type="none" w="med" len="med"/>
                      <a:tailEnd type="none" w="med" len="med"/>
                    </a:lnL>
                    <a:lnR>
                      <a:noFill/>
                    </a:lnR>
                    <a:lnT>
                      <a:noFill/>
                    </a:lnT>
                    <a:lnB>
                      <a:noFill/>
                    </a:lnB>
                    <a:solidFill>
                      <a:srgbClr val="90DA90"/>
                    </a:solidFill>
                  </a:tcPr>
                </a:tc>
              </a:tr>
              <a:tr h="266891">
                <a:tc>
                  <a:txBody>
                    <a:bodyPr/>
                    <a:lstStyle/>
                    <a:p>
                      <a:pPr algn="l" fontAlgn="b"/>
                      <a:r>
                        <a:rPr lang="pt-PT" sz="1200" b="1" i="0" u="none" strike="noStrike">
                          <a:solidFill>
                            <a:srgbClr val="008000"/>
                          </a:solidFill>
                          <a:effectLst/>
                          <a:latin typeface="Arial Narrow"/>
                        </a:rPr>
                        <a:t> </a:t>
                      </a:r>
                    </a:p>
                  </a:txBody>
                  <a:tcPr marL="7620" marR="7620" marT="7620" marB="0" anchor="b">
                    <a:lnL>
                      <a:noFill/>
                    </a:lnL>
                    <a:lnR w="6350" cap="flat" cmpd="sng" algn="ctr">
                      <a:solidFill>
                        <a:srgbClr val="800080"/>
                      </a:solidFill>
                      <a:prstDash val="solid"/>
                      <a:round/>
                      <a:headEnd type="none" w="med" len="med"/>
                      <a:tailEnd type="none" w="med" len="med"/>
                    </a:lnR>
                    <a:lnT>
                      <a:noFill/>
                    </a:lnT>
                    <a:lnB>
                      <a:noFill/>
                    </a:lnB>
                    <a:solidFill>
                      <a:srgbClr val="CCFFCC"/>
                    </a:solidFill>
                  </a:tcPr>
                </a:tc>
                <a:tc>
                  <a:txBody>
                    <a:bodyPr/>
                    <a:lstStyle/>
                    <a:p>
                      <a:pPr algn="ctr" fontAlgn="b"/>
                      <a:r>
                        <a:rPr lang="pt-PT" sz="1200" b="1" i="0" u="none" strike="noStrike">
                          <a:solidFill>
                            <a:srgbClr val="008000"/>
                          </a:solidFill>
                          <a:effectLst/>
                          <a:latin typeface="Arial Narrow"/>
                        </a:rPr>
                        <a:t> </a:t>
                      </a:r>
                    </a:p>
                  </a:txBody>
                  <a:tcPr marL="7620" marR="7620" marT="7620" marB="0" anchor="b">
                    <a:lnL w="6350" cap="flat" cmpd="sng" algn="ctr">
                      <a:solidFill>
                        <a:srgbClr val="800080"/>
                      </a:solidFill>
                      <a:prstDash val="solid"/>
                      <a:round/>
                      <a:headEnd type="none" w="med" len="med"/>
                      <a:tailEnd type="none" w="med" len="med"/>
                    </a:lnL>
                    <a:lnR w="6350" cap="flat" cmpd="sng" algn="ctr">
                      <a:solidFill>
                        <a:srgbClr val="800080"/>
                      </a:solidFill>
                      <a:prstDash val="solid"/>
                      <a:round/>
                      <a:headEnd type="none" w="med" len="med"/>
                      <a:tailEnd type="none" w="med" len="med"/>
                    </a:lnR>
                    <a:lnT>
                      <a:noFill/>
                    </a:lnT>
                    <a:lnB>
                      <a:noFill/>
                    </a:lnB>
                    <a:solidFill>
                      <a:srgbClr val="CCFFCC"/>
                    </a:solidFill>
                  </a:tcPr>
                </a:tc>
                <a:tc>
                  <a:txBody>
                    <a:bodyPr/>
                    <a:lstStyle/>
                    <a:p>
                      <a:pPr algn="ctr" fontAlgn="b"/>
                      <a:r>
                        <a:rPr lang="pt-PT" sz="1200" b="1" i="0" u="none" strike="noStrike" dirty="0">
                          <a:solidFill>
                            <a:srgbClr val="008000"/>
                          </a:solidFill>
                          <a:effectLst/>
                          <a:latin typeface="Arial Narrow"/>
                        </a:rPr>
                        <a:t>2005</a:t>
                      </a:r>
                    </a:p>
                  </a:txBody>
                  <a:tcPr marL="7620" marR="7620" marT="7620" marB="0" anchor="b">
                    <a:lnL w="6350" cap="flat" cmpd="sng" algn="ctr">
                      <a:solidFill>
                        <a:srgbClr val="800080"/>
                      </a:solidFill>
                      <a:prstDash val="solid"/>
                      <a:round/>
                      <a:headEnd type="none" w="med" len="med"/>
                      <a:tailEnd type="none" w="med" len="med"/>
                    </a:lnL>
                    <a:lnR w="6350" cap="flat" cmpd="sng" algn="ctr">
                      <a:solidFill>
                        <a:srgbClr val="800080"/>
                      </a:solidFill>
                      <a:prstDash val="solid"/>
                      <a:round/>
                      <a:headEnd type="none" w="med" len="med"/>
                      <a:tailEnd type="none" w="med" len="med"/>
                    </a:lnR>
                    <a:lnT>
                      <a:noFill/>
                    </a:lnT>
                    <a:lnB>
                      <a:noFill/>
                    </a:lnB>
                    <a:solidFill>
                      <a:srgbClr val="CCFFCC"/>
                    </a:solidFill>
                  </a:tcPr>
                </a:tc>
                <a:tc>
                  <a:txBody>
                    <a:bodyPr/>
                    <a:lstStyle/>
                    <a:p>
                      <a:pPr algn="ctr" fontAlgn="b"/>
                      <a:r>
                        <a:rPr lang="pt-PT" sz="1200" b="1" i="0" u="none" strike="noStrike">
                          <a:solidFill>
                            <a:srgbClr val="008000"/>
                          </a:solidFill>
                          <a:effectLst/>
                          <a:latin typeface="Arial Narrow"/>
                        </a:rPr>
                        <a:t>2010</a:t>
                      </a:r>
                    </a:p>
                  </a:txBody>
                  <a:tcPr marL="7620" marR="7620" marT="7620" marB="0" anchor="b">
                    <a:lnL w="6350" cap="flat" cmpd="sng" algn="ctr">
                      <a:solidFill>
                        <a:srgbClr val="800080"/>
                      </a:solidFill>
                      <a:prstDash val="solid"/>
                      <a:round/>
                      <a:headEnd type="none" w="med" len="med"/>
                      <a:tailEnd type="none" w="med" len="med"/>
                    </a:lnL>
                    <a:lnR w="6350" cap="flat" cmpd="sng" algn="ctr">
                      <a:solidFill>
                        <a:srgbClr val="800080"/>
                      </a:solidFill>
                      <a:prstDash val="solid"/>
                      <a:round/>
                      <a:headEnd type="none" w="med" len="med"/>
                      <a:tailEnd type="none" w="med" len="med"/>
                    </a:lnR>
                    <a:lnT>
                      <a:noFill/>
                    </a:lnT>
                    <a:lnB>
                      <a:noFill/>
                    </a:lnB>
                    <a:solidFill>
                      <a:srgbClr val="CCFFCC"/>
                    </a:solidFill>
                  </a:tcPr>
                </a:tc>
                <a:tc>
                  <a:txBody>
                    <a:bodyPr/>
                    <a:lstStyle/>
                    <a:p>
                      <a:pPr algn="ctr" fontAlgn="b"/>
                      <a:r>
                        <a:rPr lang="pt-PT" sz="1200" b="1" i="0" u="none" strike="noStrike">
                          <a:solidFill>
                            <a:srgbClr val="008000"/>
                          </a:solidFill>
                          <a:effectLst/>
                          <a:latin typeface="Arial Narrow"/>
                        </a:rPr>
                        <a:t> </a:t>
                      </a:r>
                    </a:p>
                  </a:txBody>
                  <a:tcPr marL="7620" marR="7620" marT="7620" marB="0" anchor="b">
                    <a:lnL w="6350" cap="flat" cmpd="sng" algn="ctr">
                      <a:solidFill>
                        <a:srgbClr val="800080"/>
                      </a:solidFill>
                      <a:prstDash val="solid"/>
                      <a:round/>
                      <a:headEnd type="none" w="med" len="med"/>
                      <a:tailEnd type="none" w="med" len="med"/>
                    </a:lnL>
                    <a:lnR>
                      <a:noFill/>
                    </a:lnR>
                    <a:lnT>
                      <a:noFill/>
                    </a:lnT>
                    <a:lnB>
                      <a:noFill/>
                    </a:lnB>
                    <a:solidFill>
                      <a:srgbClr val="CCFFCC"/>
                    </a:solidFill>
                  </a:tcPr>
                </a:tc>
                <a:tc>
                  <a:txBody>
                    <a:bodyPr/>
                    <a:lstStyle/>
                    <a:p>
                      <a:pPr algn="ctr" fontAlgn="b"/>
                      <a:r>
                        <a:rPr lang="pt-PT" sz="1200" b="1" i="0" u="none" strike="noStrike">
                          <a:solidFill>
                            <a:srgbClr val="008000"/>
                          </a:solidFill>
                          <a:effectLst/>
                          <a:latin typeface="Arial Narrow"/>
                        </a:rPr>
                        <a:t> </a:t>
                      </a:r>
                    </a:p>
                  </a:txBody>
                  <a:tcPr marL="7620" marR="7620" marT="7620" marB="0" anchor="b">
                    <a:lnL w="6350" cap="flat" cmpd="sng" algn="ctr">
                      <a:noFill/>
                      <a:prstDash val="solid"/>
                      <a:round/>
                      <a:headEnd type="none" w="med" len="med"/>
                      <a:tailEnd type="none" w="med" len="med"/>
                    </a:lnL>
                    <a:lnR>
                      <a:noFill/>
                    </a:lnR>
                    <a:lnT>
                      <a:noFill/>
                    </a:lnT>
                    <a:lnB>
                      <a:noFill/>
                    </a:lnB>
                    <a:solidFill>
                      <a:srgbClr val="CCFFCC"/>
                    </a:solidFill>
                  </a:tcPr>
                </a:tc>
                <a:tc>
                  <a:txBody>
                    <a:bodyPr/>
                    <a:lstStyle/>
                    <a:p>
                      <a:pPr algn="ctr" fontAlgn="b"/>
                      <a:r>
                        <a:rPr lang="pt-PT" sz="1200" b="1" i="0" u="none" strike="noStrike">
                          <a:solidFill>
                            <a:srgbClr val="008000"/>
                          </a:solidFill>
                          <a:effectLst/>
                          <a:latin typeface="Arial Narrow"/>
                        </a:rPr>
                        <a:t> </a:t>
                      </a:r>
                    </a:p>
                  </a:txBody>
                  <a:tcPr marL="7620" marR="7620" marT="7620" marB="0" anchor="b">
                    <a:lnL>
                      <a:noFill/>
                    </a:lnL>
                    <a:lnR w="6350" cap="flat" cmpd="sng" algn="ctr">
                      <a:solidFill>
                        <a:srgbClr val="800080"/>
                      </a:solidFill>
                      <a:prstDash val="solid"/>
                      <a:round/>
                      <a:headEnd type="none" w="med" len="med"/>
                      <a:tailEnd type="none" w="med" len="med"/>
                    </a:lnR>
                    <a:lnT>
                      <a:noFill/>
                    </a:lnT>
                    <a:lnB>
                      <a:noFill/>
                    </a:lnB>
                    <a:solidFill>
                      <a:srgbClr val="CCFFCC"/>
                    </a:solidFill>
                  </a:tcPr>
                </a:tc>
                <a:tc>
                  <a:txBody>
                    <a:bodyPr/>
                    <a:lstStyle/>
                    <a:p>
                      <a:pPr algn="ctr" fontAlgn="b"/>
                      <a:r>
                        <a:rPr lang="pt-PT" sz="1200" b="1" i="0" u="none" strike="noStrike">
                          <a:solidFill>
                            <a:srgbClr val="008000"/>
                          </a:solidFill>
                          <a:effectLst/>
                          <a:latin typeface="Arial Narrow"/>
                        </a:rPr>
                        <a:t>2005</a:t>
                      </a:r>
                    </a:p>
                  </a:txBody>
                  <a:tcPr marL="7620" marR="7620" marT="7620" marB="0" anchor="b">
                    <a:lnL w="6350" cap="flat" cmpd="sng" algn="ctr">
                      <a:solidFill>
                        <a:srgbClr val="800080"/>
                      </a:solidFill>
                      <a:prstDash val="solid"/>
                      <a:round/>
                      <a:headEnd type="none" w="med" len="med"/>
                      <a:tailEnd type="none" w="med" len="med"/>
                    </a:lnL>
                    <a:lnR w="6350" cap="flat" cmpd="sng" algn="ctr">
                      <a:solidFill>
                        <a:srgbClr val="800080"/>
                      </a:solidFill>
                      <a:prstDash val="solid"/>
                      <a:round/>
                      <a:headEnd type="none" w="med" len="med"/>
                      <a:tailEnd type="none" w="med" len="med"/>
                    </a:lnR>
                    <a:lnT>
                      <a:noFill/>
                    </a:lnT>
                    <a:lnB>
                      <a:noFill/>
                    </a:lnB>
                    <a:solidFill>
                      <a:srgbClr val="CCFFCC"/>
                    </a:solidFill>
                  </a:tcPr>
                </a:tc>
                <a:tc>
                  <a:txBody>
                    <a:bodyPr/>
                    <a:lstStyle/>
                    <a:p>
                      <a:pPr algn="ctr" fontAlgn="b"/>
                      <a:r>
                        <a:rPr lang="pt-PT" sz="1200" b="1" i="0" u="none" strike="noStrike">
                          <a:solidFill>
                            <a:srgbClr val="008000"/>
                          </a:solidFill>
                          <a:effectLst/>
                          <a:latin typeface="Arial Narrow"/>
                        </a:rPr>
                        <a:t>2010</a:t>
                      </a:r>
                    </a:p>
                  </a:txBody>
                  <a:tcPr marL="7620" marR="7620" marT="7620" marB="0" anchor="b">
                    <a:lnL w="6350" cap="flat" cmpd="sng" algn="ctr">
                      <a:solidFill>
                        <a:srgbClr val="800080"/>
                      </a:solidFill>
                      <a:prstDash val="solid"/>
                      <a:round/>
                      <a:headEnd type="none" w="med" len="med"/>
                      <a:tailEnd type="none" w="med" len="med"/>
                    </a:lnL>
                    <a:lnR w="6350" cap="flat" cmpd="sng" algn="ctr">
                      <a:solidFill>
                        <a:srgbClr val="800080"/>
                      </a:solidFill>
                      <a:prstDash val="solid"/>
                      <a:round/>
                      <a:headEnd type="none" w="med" len="med"/>
                      <a:tailEnd type="none" w="med" len="med"/>
                    </a:lnR>
                    <a:lnT>
                      <a:noFill/>
                    </a:lnT>
                    <a:lnB>
                      <a:noFill/>
                    </a:lnB>
                    <a:solidFill>
                      <a:srgbClr val="CCFFCC"/>
                    </a:solidFill>
                  </a:tcPr>
                </a:tc>
                <a:tc>
                  <a:txBody>
                    <a:bodyPr/>
                    <a:lstStyle/>
                    <a:p>
                      <a:pPr algn="ctr" fontAlgn="b"/>
                      <a:r>
                        <a:rPr lang="pt-PT" sz="1200" b="1" i="0" u="none" strike="noStrike">
                          <a:solidFill>
                            <a:srgbClr val="008000"/>
                          </a:solidFill>
                          <a:effectLst/>
                          <a:latin typeface="Arial Narrow"/>
                        </a:rPr>
                        <a:t> </a:t>
                      </a:r>
                    </a:p>
                  </a:txBody>
                  <a:tcPr marL="7620" marR="7620" marT="7620" marB="0" anchor="b">
                    <a:lnL w="6350" cap="flat" cmpd="sng" algn="ctr">
                      <a:solidFill>
                        <a:srgbClr val="800080"/>
                      </a:solidFill>
                      <a:prstDash val="solid"/>
                      <a:round/>
                      <a:headEnd type="none" w="med" len="med"/>
                      <a:tailEnd type="none" w="med" len="med"/>
                    </a:lnL>
                    <a:lnR>
                      <a:noFill/>
                    </a:lnR>
                    <a:lnT>
                      <a:noFill/>
                    </a:lnT>
                    <a:lnB>
                      <a:noFill/>
                    </a:lnB>
                    <a:solidFill>
                      <a:srgbClr val="CCFFCC"/>
                    </a:solidFill>
                  </a:tcPr>
                </a:tc>
                <a:tc>
                  <a:txBody>
                    <a:bodyPr/>
                    <a:lstStyle/>
                    <a:p>
                      <a:pPr algn="ctr" fontAlgn="b"/>
                      <a:r>
                        <a:rPr lang="pt-PT" sz="1200" b="1" i="0" u="none" strike="noStrike">
                          <a:solidFill>
                            <a:srgbClr val="008000"/>
                          </a:solidFill>
                          <a:effectLst/>
                          <a:latin typeface="Arial Narrow"/>
                        </a:rPr>
                        <a:t> </a:t>
                      </a:r>
                    </a:p>
                  </a:txBody>
                  <a:tcPr marL="7620" marR="7620" marT="7620" marB="0" anchor="b">
                    <a:lnL w="6350" cap="flat" cmpd="sng" algn="ctr">
                      <a:noFill/>
                      <a:prstDash val="solid"/>
                      <a:round/>
                      <a:headEnd type="none" w="med" len="med"/>
                      <a:tailEnd type="none" w="med" len="med"/>
                    </a:lnL>
                    <a:lnR>
                      <a:noFill/>
                    </a:lnR>
                    <a:lnT>
                      <a:noFill/>
                    </a:lnT>
                    <a:lnB>
                      <a:noFill/>
                    </a:lnB>
                    <a:solidFill>
                      <a:srgbClr val="CCFFCC"/>
                    </a:solidFill>
                  </a:tcPr>
                </a:tc>
                <a:tc>
                  <a:txBody>
                    <a:bodyPr/>
                    <a:lstStyle/>
                    <a:p>
                      <a:pPr algn="ctr" fontAlgn="b"/>
                      <a:r>
                        <a:rPr lang="pt-PT" sz="1200" b="1" i="0" u="none" strike="noStrike">
                          <a:solidFill>
                            <a:srgbClr val="008000"/>
                          </a:solidFill>
                          <a:effectLst/>
                          <a:latin typeface="Arial Narrow"/>
                        </a:rPr>
                        <a:t> </a:t>
                      </a:r>
                    </a:p>
                  </a:txBody>
                  <a:tcPr marL="7620" marR="7620" marT="7620" marB="0" anchor="b">
                    <a:lnL>
                      <a:noFill/>
                    </a:lnL>
                    <a:lnR w="6350" cap="flat" cmpd="sng" algn="ctr">
                      <a:solidFill>
                        <a:srgbClr val="800080"/>
                      </a:solidFill>
                      <a:prstDash val="solid"/>
                      <a:round/>
                      <a:headEnd type="none" w="med" len="med"/>
                      <a:tailEnd type="none" w="med" len="med"/>
                    </a:lnR>
                    <a:lnT>
                      <a:noFill/>
                    </a:lnT>
                    <a:lnB>
                      <a:noFill/>
                    </a:lnB>
                    <a:solidFill>
                      <a:srgbClr val="CCFFCC"/>
                    </a:solidFill>
                  </a:tcPr>
                </a:tc>
                <a:tc>
                  <a:txBody>
                    <a:bodyPr/>
                    <a:lstStyle/>
                    <a:p>
                      <a:pPr algn="ctr" fontAlgn="b"/>
                      <a:r>
                        <a:rPr lang="pt-PT" sz="1200" b="1" i="0" u="none" strike="noStrike">
                          <a:solidFill>
                            <a:srgbClr val="008000"/>
                          </a:solidFill>
                          <a:effectLst/>
                          <a:latin typeface="Arial Narrow"/>
                        </a:rPr>
                        <a:t>2005</a:t>
                      </a:r>
                    </a:p>
                  </a:txBody>
                  <a:tcPr marL="7620" marR="7620" marT="7620" marB="0" anchor="b">
                    <a:lnL w="6350" cap="flat" cmpd="sng" algn="ctr">
                      <a:solidFill>
                        <a:srgbClr val="800080"/>
                      </a:solidFill>
                      <a:prstDash val="solid"/>
                      <a:round/>
                      <a:headEnd type="none" w="med" len="med"/>
                      <a:tailEnd type="none" w="med" len="med"/>
                    </a:lnL>
                    <a:lnR w="6350" cap="flat" cmpd="sng" algn="ctr">
                      <a:solidFill>
                        <a:srgbClr val="800080"/>
                      </a:solidFill>
                      <a:prstDash val="solid"/>
                      <a:round/>
                      <a:headEnd type="none" w="med" len="med"/>
                      <a:tailEnd type="none" w="med" len="med"/>
                    </a:lnR>
                    <a:lnT>
                      <a:noFill/>
                    </a:lnT>
                    <a:lnB>
                      <a:noFill/>
                    </a:lnB>
                    <a:solidFill>
                      <a:srgbClr val="CCFFCC"/>
                    </a:solidFill>
                  </a:tcPr>
                </a:tc>
                <a:tc>
                  <a:txBody>
                    <a:bodyPr/>
                    <a:lstStyle/>
                    <a:p>
                      <a:pPr algn="ctr" fontAlgn="b"/>
                      <a:r>
                        <a:rPr lang="pt-PT" sz="1200" b="1" i="0" u="none" strike="noStrike">
                          <a:solidFill>
                            <a:srgbClr val="008000"/>
                          </a:solidFill>
                          <a:effectLst/>
                          <a:latin typeface="Arial Narrow"/>
                        </a:rPr>
                        <a:t>2010</a:t>
                      </a:r>
                    </a:p>
                  </a:txBody>
                  <a:tcPr marL="7620" marR="7620" marT="7620" marB="0" anchor="b">
                    <a:lnL w="6350" cap="flat" cmpd="sng" algn="ctr">
                      <a:solidFill>
                        <a:srgbClr val="800080"/>
                      </a:solidFill>
                      <a:prstDash val="solid"/>
                      <a:round/>
                      <a:headEnd type="none" w="med" len="med"/>
                      <a:tailEnd type="none" w="med" len="med"/>
                    </a:lnL>
                    <a:lnR w="6350" cap="flat" cmpd="sng" algn="ctr">
                      <a:solidFill>
                        <a:srgbClr val="800080"/>
                      </a:solidFill>
                      <a:prstDash val="solid"/>
                      <a:round/>
                      <a:headEnd type="none" w="med" len="med"/>
                      <a:tailEnd type="none" w="med" len="med"/>
                    </a:lnR>
                    <a:lnT>
                      <a:noFill/>
                    </a:lnT>
                    <a:lnB>
                      <a:noFill/>
                    </a:lnB>
                    <a:solidFill>
                      <a:srgbClr val="CCFFCC"/>
                    </a:solidFill>
                  </a:tcPr>
                </a:tc>
                <a:tc>
                  <a:txBody>
                    <a:bodyPr/>
                    <a:lstStyle/>
                    <a:p>
                      <a:pPr algn="ctr" fontAlgn="b"/>
                      <a:r>
                        <a:rPr lang="pt-PT" sz="1200" b="1" i="0" u="none" strike="noStrike">
                          <a:solidFill>
                            <a:srgbClr val="008000"/>
                          </a:solidFill>
                          <a:effectLst/>
                          <a:latin typeface="Arial Narrow"/>
                        </a:rPr>
                        <a:t> </a:t>
                      </a:r>
                    </a:p>
                  </a:txBody>
                  <a:tcPr marL="7620" marR="7620" marT="7620" marB="0" anchor="b">
                    <a:lnL w="6350" cap="flat" cmpd="sng" algn="ctr">
                      <a:solidFill>
                        <a:srgbClr val="800080"/>
                      </a:solidFill>
                      <a:prstDash val="solid"/>
                      <a:round/>
                      <a:headEnd type="none" w="med" len="med"/>
                      <a:tailEnd type="none" w="med" len="med"/>
                    </a:lnL>
                    <a:lnR>
                      <a:noFill/>
                    </a:lnR>
                    <a:lnT>
                      <a:noFill/>
                    </a:lnT>
                    <a:lnB>
                      <a:noFill/>
                    </a:lnB>
                    <a:solidFill>
                      <a:srgbClr val="CCFFCC"/>
                    </a:solidFill>
                  </a:tcPr>
                </a:tc>
              </a:tr>
              <a:tr h="206166">
                <a:tc>
                  <a:txBody>
                    <a:bodyPr/>
                    <a:lstStyle/>
                    <a:p>
                      <a:pPr algn="l" fontAlgn="b"/>
                      <a:endParaRPr lang="pt-PT" sz="1200" b="0" i="0" u="none" strike="noStrike">
                        <a:effectLst/>
                        <a:latin typeface="Arial Narrow"/>
                      </a:endParaRPr>
                    </a:p>
                  </a:txBody>
                  <a:tcPr marL="7620" marR="7620" marT="7620" marB="0" anchor="b">
                    <a:lnL>
                      <a:noFill/>
                    </a:lnL>
                    <a:lnR>
                      <a:noFill/>
                    </a:lnR>
                    <a:lnT>
                      <a:noFill/>
                    </a:lnT>
                    <a:lnB>
                      <a:noFill/>
                    </a:lnB>
                  </a:tcPr>
                </a:tc>
                <a:tc>
                  <a:txBody>
                    <a:bodyPr/>
                    <a:lstStyle/>
                    <a:p>
                      <a:pPr algn="ctr" fontAlgn="b"/>
                      <a:endParaRPr lang="pt-PT" sz="1200" b="0" i="0" u="none" strike="noStrike">
                        <a:effectLst/>
                        <a:latin typeface="Arial Narrow"/>
                      </a:endParaRPr>
                    </a:p>
                  </a:txBody>
                  <a:tcPr marL="7620" marR="7620" marT="7620" marB="0" anchor="b">
                    <a:lnL>
                      <a:noFill/>
                    </a:lnL>
                    <a:lnR>
                      <a:noFill/>
                    </a:lnR>
                    <a:lnT>
                      <a:noFill/>
                    </a:lnT>
                    <a:lnB>
                      <a:noFill/>
                    </a:lnB>
                  </a:tcPr>
                </a:tc>
                <a:tc>
                  <a:txBody>
                    <a:bodyPr/>
                    <a:lstStyle/>
                    <a:p>
                      <a:pPr algn="l" fontAlgn="b"/>
                      <a:endParaRPr lang="pt-PT" sz="1200" b="0" i="0" u="none" strike="noStrike" dirty="0">
                        <a:effectLst/>
                        <a:latin typeface="Arial Narrow"/>
                      </a:endParaRPr>
                    </a:p>
                  </a:txBody>
                  <a:tcPr marL="7620" marR="7620" marT="7620" marB="0" anchor="b">
                    <a:lnL>
                      <a:noFill/>
                    </a:lnL>
                    <a:lnR>
                      <a:noFill/>
                    </a:lnR>
                    <a:lnT>
                      <a:noFill/>
                    </a:lnT>
                    <a:lnB>
                      <a:noFill/>
                    </a:lnB>
                  </a:tcPr>
                </a:tc>
                <a:tc>
                  <a:txBody>
                    <a:bodyPr/>
                    <a:lstStyle/>
                    <a:p>
                      <a:pPr algn="l" fontAlgn="b"/>
                      <a:endParaRPr lang="pt-PT" sz="1200" b="0" i="0" u="none" strike="noStrike" dirty="0">
                        <a:effectLst/>
                        <a:latin typeface="Arial Narrow"/>
                      </a:endParaRPr>
                    </a:p>
                  </a:txBody>
                  <a:tcPr marL="7620" marR="7620" marT="7620" marB="0" anchor="b">
                    <a:lnL>
                      <a:noFill/>
                    </a:lnL>
                    <a:lnR>
                      <a:noFill/>
                    </a:lnR>
                    <a:lnT>
                      <a:noFill/>
                    </a:lnT>
                    <a:lnB>
                      <a:noFill/>
                    </a:lnB>
                  </a:tcPr>
                </a:tc>
                <a:tc>
                  <a:txBody>
                    <a:bodyPr/>
                    <a:lstStyle/>
                    <a:p>
                      <a:pPr algn="l" fontAlgn="b"/>
                      <a:endParaRPr lang="pt-PT" sz="1200" b="0" i="0" u="none" strike="noStrike">
                        <a:effectLst/>
                        <a:latin typeface="Arial Narrow"/>
                      </a:endParaRPr>
                    </a:p>
                  </a:txBody>
                  <a:tcPr marL="7620" marR="7620" marT="7620" marB="0" anchor="b">
                    <a:lnL>
                      <a:noFill/>
                    </a:lnL>
                    <a:lnR>
                      <a:noFill/>
                    </a:lnR>
                    <a:lnT>
                      <a:noFill/>
                    </a:lnT>
                    <a:lnB>
                      <a:noFill/>
                    </a:lnB>
                  </a:tcPr>
                </a:tc>
                <a:tc>
                  <a:txBody>
                    <a:bodyPr/>
                    <a:lstStyle/>
                    <a:p>
                      <a:pPr algn="l" fontAlgn="b"/>
                      <a:endParaRPr lang="pt-PT" sz="1200" b="0" i="0" u="none" strike="noStrike">
                        <a:effectLst/>
                        <a:latin typeface="Arial Narrow"/>
                      </a:endParaRPr>
                    </a:p>
                  </a:txBody>
                  <a:tcPr marL="7620" marR="7620" marT="7620" marB="0" anchor="b">
                    <a:lnL>
                      <a:noFill/>
                    </a:lnL>
                    <a:lnR>
                      <a:noFill/>
                    </a:lnR>
                    <a:lnT>
                      <a:noFill/>
                    </a:lnT>
                    <a:lnB>
                      <a:noFill/>
                    </a:lnB>
                  </a:tcPr>
                </a:tc>
                <a:tc>
                  <a:txBody>
                    <a:bodyPr/>
                    <a:lstStyle/>
                    <a:p>
                      <a:pPr algn="l" fontAlgn="b"/>
                      <a:endParaRPr lang="pt-PT" sz="1200" b="0" i="0" u="none" strike="noStrike">
                        <a:effectLst/>
                        <a:latin typeface="Arial Narrow"/>
                      </a:endParaRPr>
                    </a:p>
                  </a:txBody>
                  <a:tcPr marL="7620" marR="7620" marT="7620" marB="0" anchor="b">
                    <a:lnL>
                      <a:noFill/>
                    </a:lnL>
                    <a:lnR>
                      <a:noFill/>
                    </a:lnR>
                    <a:lnT>
                      <a:noFill/>
                    </a:lnT>
                    <a:lnB>
                      <a:noFill/>
                    </a:lnB>
                  </a:tcPr>
                </a:tc>
                <a:tc>
                  <a:txBody>
                    <a:bodyPr/>
                    <a:lstStyle/>
                    <a:p>
                      <a:pPr algn="l" fontAlgn="b"/>
                      <a:endParaRPr lang="pt-PT" sz="1200" b="0" i="0" u="none" strike="noStrike">
                        <a:effectLst/>
                        <a:latin typeface="Arial Narrow"/>
                      </a:endParaRPr>
                    </a:p>
                  </a:txBody>
                  <a:tcPr marL="7620" marR="7620" marT="7620" marB="0" anchor="b">
                    <a:lnL>
                      <a:noFill/>
                    </a:lnL>
                    <a:lnR>
                      <a:noFill/>
                    </a:lnR>
                    <a:lnT>
                      <a:noFill/>
                    </a:lnT>
                    <a:lnB>
                      <a:noFill/>
                    </a:lnB>
                  </a:tcPr>
                </a:tc>
                <a:tc>
                  <a:txBody>
                    <a:bodyPr/>
                    <a:lstStyle/>
                    <a:p>
                      <a:pPr algn="l" fontAlgn="b"/>
                      <a:endParaRPr lang="pt-PT" sz="1200" b="0" i="0" u="none" strike="noStrike">
                        <a:effectLst/>
                        <a:latin typeface="Arial Narrow"/>
                      </a:endParaRPr>
                    </a:p>
                  </a:txBody>
                  <a:tcPr marL="7620" marR="7620" marT="7620" marB="0" anchor="b">
                    <a:lnL>
                      <a:noFill/>
                    </a:lnL>
                    <a:lnR>
                      <a:noFill/>
                    </a:lnR>
                    <a:lnT>
                      <a:noFill/>
                    </a:lnT>
                    <a:lnB>
                      <a:noFill/>
                    </a:lnB>
                  </a:tcPr>
                </a:tc>
                <a:tc>
                  <a:txBody>
                    <a:bodyPr/>
                    <a:lstStyle/>
                    <a:p>
                      <a:pPr algn="l" fontAlgn="b"/>
                      <a:endParaRPr lang="pt-PT" sz="1200" b="0" i="0" u="none" strike="noStrike">
                        <a:effectLst/>
                        <a:latin typeface="Arial Narrow"/>
                      </a:endParaRPr>
                    </a:p>
                  </a:txBody>
                  <a:tcPr marL="7620" marR="7620" marT="7620" marB="0" anchor="b">
                    <a:lnL>
                      <a:noFill/>
                    </a:lnL>
                    <a:lnR>
                      <a:noFill/>
                    </a:lnR>
                    <a:lnT>
                      <a:noFill/>
                    </a:lnT>
                    <a:lnB>
                      <a:noFill/>
                    </a:lnB>
                  </a:tcPr>
                </a:tc>
                <a:tc>
                  <a:txBody>
                    <a:bodyPr/>
                    <a:lstStyle/>
                    <a:p>
                      <a:pPr algn="l" fontAlgn="b"/>
                      <a:endParaRPr lang="pt-PT" sz="1200" b="0" i="0" u="none" strike="noStrike">
                        <a:effectLst/>
                        <a:latin typeface="Arial Narrow"/>
                      </a:endParaRPr>
                    </a:p>
                  </a:txBody>
                  <a:tcPr marL="7620" marR="7620" marT="7620" marB="0" anchor="b">
                    <a:lnL>
                      <a:noFill/>
                    </a:lnL>
                    <a:lnR>
                      <a:noFill/>
                    </a:lnR>
                    <a:lnT>
                      <a:noFill/>
                    </a:lnT>
                    <a:lnB>
                      <a:noFill/>
                    </a:lnB>
                  </a:tcPr>
                </a:tc>
                <a:tc>
                  <a:txBody>
                    <a:bodyPr/>
                    <a:lstStyle/>
                    <a:p>
                      <a:pPr algn="ctr" fontAlgn="b"/>
                      <a:endParaRPr lang="pt-PT" sz="1200" b="0" i="0" u="none" strike="noStrike">
                        <a:effectLst/>
                        <a:latin typeface="Arial Narrow"/>
                      </a:endParaRPr>
                    </a:p>
                  </a:txBody>
                  <a:tcPr marL="7620" marR="7620" marT="7620" marB="0" anchor="b">
                    <a:lnL>
                      <a:noFill/>
                    </a:lnL>
                    <a:lnR>
                      <a:noFill/>
                    </a:lnR>
                    <a:lnT>
                      <a:noFill/>
                    </a:lnT>
                    <a:lnB>
                      <a:noFill/>
                    </a:lnB>
                  </a:tcPr>
                </a:tc>
                <a:tc>
                  <a:txBody>
                    <a:bodyPr/>
                    <a:lstStyle/>
                    <a:p>
                      <a:pPr algn="l" fontAlgn="b"/>
                      <a:endParaRPr lang="pt-PT" sz="1200" b="0" i="0" u="none" strike="noStrike">
                        <a:effectLst/>
                        <a:latin typeface="Arial Narrow"/>
                      </a:endParaRPr>
                    </a:p>
                  </a:txBody>
                  <a:tcPr marL="7620" marR="7620" marT="7620" marB="0" anchor="b">
                    <a:lnL>
                      <a:noFill/>
                    </a:lnL>
                    <a:lnR>
                      <a:noFill/>
                    </a:lnR>
                    <a:lnT>
                      <a:noFill/>
                    </a:lnT>
                    <a:lnB>
                      <a:noFill/>
                    </a:lnB>
                  </a:tcPr>
                </a:tc>
                <a:tc>
                  <a:txBody>
                    <a:bodyPr/>
                    <a:lstStyle/>
                    <a:p>
                      <a:pPr algn="l" fontAlgn="b"/>
                      <a:endParaRPr lang="pt-PT" sz="1200" b="0" i="0" u="none" strike="noStrike">
                        <a:effectLst/>
                        <a:latin typeface="Arial Narrow"/>
                      </a:endParaRPr>
                    </a:p>
                  </a:txBody>
                  <a:tcPr marL="7620" marR="7620" marT="7620" marB="0" anchor="b">
                    <a:lnL>
                      <a:noFill/>
                    </a:lnL>
                    <a:lnR>
                      <a:noFill/>
                    </a:lnR>
                    <a:lnT>
                      <a:noFill/>
                    </a:lnT>
                    <a:lnB>
                      <a:noFill/>
                    </a:lnB>
                  </a:tcPr>
                </a:tc>
                <a:tc>
                  <a:txBody>
                    <a:bodyPr/>
                    <a:lstStyle/>
                    <a:p>
                      <a:pPr algn="l" fontAlgn="b"/>
                      <a:endParaRPr lang="pt-PT" sz="1200" b="0" i="0" u="none" strike="noStrike">
                        <a:effectLst/>
                        <a:latin typeface="Arial Narrow"/>
                      </a:endParaRPr>
                    </a:p>
                  </a:txBody>
                  <a:tcPr marL="7620" marR="7620" marT="7620" marB="0" anchor="b">
                    <a:lnL>
                      <a:noFill/>
                    </a:lnL>
                    <a:lnR>
                      <a:noFill/>
                    </a:lnR>
                    <a:lnT>
                      <a:noFill/>
                    </a:lnT>
                    <a:lnB>
                      <a:noFill/>
                    </a:lnB>
                  </a:tcPr>
                </a:tc>
              </a:tr>
              <a:tr h="237236">
                <a:tc>
                  <a:txBody>
                    <a:bodyPr/>
                    <a:lstStyle/>
                    <a:p>
                      <a:pPr algn="l" fontAlgn="b"/>
                      <a:r>
                        <a:rPr lang="pt-PT" sz="1200" b="0" i="0" u="none" strike="noStrike">
                          <a:effectLst/>
                          <a:latin typeface="Arial Narrow"/>
                        </a:rPr>
                        <a:t>Exports</a:t>
                      </a:r>
                    </a:p>
                  </a:txBody>
                  <a:tcPr marL="7620" marR="7620" marT="7620" marB="0" anchor="b">
                    <a:lnL>
                      <a:noFill/>
                    </a:lnL>
                    <a:lnR>
                      <a:noFill/>
                    </a:lnR>
                    <a:lnT>
                      <a:noFill/>
                    </a:lnT>
                    <a:lnB>
                      <a:noFill/>
                    </a:lnB>
                    <a:solidFill>
                      <a:srgbClr val="DDDDDD"/>
                    </a:solidFill>
                  </a:tcPr>
                </a:tc>
                <a:tc gridSpan="2">
                  <a:txBody>
                    <a:bodyPr/>
                    <a:lstStyle/>
                    <a:p>
                      <a:pPr algn="l" fontAlgn="b"/>
                      <a:r>
                        <a:rPr lang="pt-PT" sz="1200" b="0" i="0" u="none" strike="noStrike">
                          <a:effectLst/>
                          <a:latin typeface="Arial Narrow"/>
                        </a:rPr>
                        <a:t> </a:t>
                      </a:r>
                    </a:p>
                  </a:txBody>
                  <a:tcPr marL="7620" marR="7620" marT="7620" marB="0" anchor="b">
                    <a:lnL>
                      <a:noFill/>
                    </a:lnL>
                    <a:lnR>
                      <a:noFill/>
                    </a:lnR>
                    <a:lnT>
                      <a:noFill/>
                    </a:lnT>
                    <a:lnB>
                      <a:noFill/>
                    </a:lnB>
                    <a:solidFill>
                      <a:srgbClr val="DDDDDD"/>
                    </a:solidFill>
                  </a:tcPr>
                </a:tc>
                <a:tc hMerge="1">
                  <a:txBody>
                    <a:bodyPr/>
                    <a:lstStyle/>
                    <a:p>
                      <a:endParaRPr lang="pt-PT"/>
                    </a:p>
                  </a:txBody>
                  <a:tcPr/>
                </a:tc>
                <a:tc>
                  <a:txBody>
                    <a:bodyPr/>
                    <a:lstStyle/>
                    <a:p>
                      <a:pPr algn="l" fontAlgn="b"/>
                      <a:r>
                        <a:rPr lang="pt-PT" sz="1200" b="0" i="0" u="none" strike="noStrike" dirty="0">
                          <a:effectLst/>
                          <a:latin typeface="Arial Narrow"/>
                        </a:rPr>
                        <a:t> </a:t>
                      </a:r>
                    </a:p>
                  </a:txBody>
                  <a:tcPr marL="7620" marR="7620" marT="7620" marB="0" anchor="b">
                    <a:lnL>
                      <a:noFill/>
                    </a:lnL>
                    <a:lnR>
                      <a:noFill/>
                    </a:lnR>
                    <a:lnT>
                      <a:noFill/>
                    </a:lnT>
                    <a:lnB>
                      <a:noFill/>
                    </a:lnB>
                    <a:solidFill>
                      <a:srgbClr val="DDDDDD"/>
                    </a:solidFill>
                  </a:tcPr>
                </a:tc>
                <a:tc>
                  <a:txBody>
                    <a:bodyPr/>
                    <a:lstStyle/>
                    <a:p>
                      <a:pPr algn="l" fontAlgn="b"/>
                      <a:r>
                        <a:rPr lang="pt-PT" sz="1200" b="0" i="0" u="none" strike="noStrike" dirty="0">
                          <a:effectLst/>
                          <a:latin typeface="Arial Narrow"/>
                        </a:rPr>
                        <a:t> </a:t>
                      </a:r>
                    </a:p>
                  </a:txBody>
                  <a:tcPr marL="7620" marR="7620" marT="7620" marB="0" anchor="b">
                    <a:lnL>
                      <a:noFill/>
                    </a:lnL>
                    <a:lnR>
                      <a:noFill/>
                    </a:lnR>
                    <a:lnT>
                      <a:noFill/>
                    </a:lnT>
                    <a:lnB>
                      <a:noFill/>
                    </a:lnB>
                    <a:solidFill>
                      <a:srgbClr val="DDDDDD"/>
                    </a:solidFill>
                  </a:tcPr>
                </a:tc>
                <a:tc>
                  <a:txBody>
                    <a:bodyPr/>
                    <a:lstStyle/>
                    <a:p>
                      <a:pPr algn="l" fontAlgn="b"/>
                      <a:r>
                        <a:rPr lang="pt-PT" sz="1200" b="0" i="0" u="none" strike="noStrike">
                          <a:effectLst/>
                          <a:latin typeface="Arial Narrow"/>
                        </a:rPr>
                        <a:t> </a:t>
                      </a:r>
                    </a:p>
                  </a:txBody>
                  <a:tcPr marL="7620" marR="7620" marT="7620" marB="0" anchor="b">
                    <a:lnL>
                      <a:noFill/>
                    </a:lnL>
                    <a:lnR>
                      <a:noFill/>
                    </a:lnR>
                    <a:lnT>
                      <a:noFill/>
                    </a:lnT>
                    <a:lnB>
                      <a:noFill/>
                    </a:lnB>
                    <a:solidFill>
                      <a:srgbClr val="DDDDDD"/>
                    </a:solidFill>
                  </a:tcPr>
                </a:tc>
                <a:tc>
                  <a:txBody>
                    <a:bodyPr/>
                    <a:lstStyle/>
                    <a:p>
                      <a:pPr algn="l" fontAlgn="b"/>
                      <a:r>
                        <a:rPr lang="pt-PT" sz="1200" b="0" i="0" u="none" strike="noStrike">
                          <a:effectLst/>
                          <a:latin typeface="Arial Narrow"/>
                        </a:rPr>
                        <a:t> </a:t>
                      </a:r>
                    </a:p>
                  </a:txBody>
                  <a:tcPr marL="7620" marR="7620" marT="7620" marB="0" anchor="b">
                    <a:lnL>
                      <a:noFill/>
                    </a:lnL>
                    <a:lnR>
                      <a:noFill/>
                    </a:lnR>
                    <a:lnT>
                      <a:noFill/>
                    </a:lnT>
                    <a:lnB>
                      <a:noFill/>
                    </a:lnB>
                    <a:solidFill>
                      <a:srgbClr val="DDDDDD"/>
                    </a:solidFill>
                  </a:tcPr>
                </a:tc>
                <a:tc>
                  <a:txBody>
                    <a:bodyPr/>
                    <a:lstStyle/>
                    <a:p>
                      <a:pPr algn="l" fontAlgn="b"/>
                      <a:r>
                        <a:rPr lang="pt-PT" sz="1200" b="0" i="0" u="none" strike="noStrike">
                          <a:effectLst/>
                          <a:latin typeface="Arial Narrow"/>
                        </a:rPr>
                        <a:t> </a:t>
                      </a:r>
                    </a:p>
                  </a:txBody>
                  <a:tcPr marL="7620" marR="7620" marT="7620" marB="0" anchor="b">
                    <a:lnL>
                      <a:noFill/>
                    </a:lnL>
                    <a:lnR>
                      <a:noFill/>
                    </a:lnR>
                    <a:lnT>
                      <a:noFill/>
                    </a:lnT>
                    <a:lnB>
                      <a:noFill/>
                    </a:lnB>
                    <a:solidFill>
                      <a:srgbClr val="DDDDDD"/>
                    </a:solidFill>
                  </a:tcPr>
                </a:tc>
                <a:tc>
                  <a:txBody>
                    <a:bodyPr/>
                    <a:lstStyle/>
                    <a:p>
                      <a:pPr algn="l" fontAlgn="b"/>
                      <a:r>
                        <a:rPr lang="pt-PT" sz="1200" b="0" i="0" u="none" strike="noStrike">
                          <a:effectLst/>
                          <a:latin typeface="Arial Narrow"/>
                        </a:rPr>
                        <a:t> </a:t>
                      </a:r>
                    </a:p>
                  </a:txBody>
                  <a:tcPr marL="7620" marR="7620" marT="7620" marB="0" anchor="b">
                    <a:lnL>
                      <a:noFill/>
                    </a:lnL>
                    <a:lnR>
                      <a:noFill/>
                    </a:lnR>
                    <a:lnT>
                      <a:noFill/>
                    </a:lnT>
                    <a:lnB>
                      <a:noFill/>
                    </a:lnB>
                    <a:solidFill>
                      <a:srgbClr val="DDDDDD"/>
                    </a:solidFill>
                  </a:tcPr>
                </a:tc>
                <a:tc>
                  <a:txBody>
                    <a:bodyPr/>
                    <a:lstStyle/>
                    <a:p>
                      <a:pPr algn="l" fontAlgn="b"/>
                      <a:r>
                        <a:rPr lang="pt-PT" sz="1200" b="0" i="0" u="none" strike="noStrike">
                          <a:effectLst/>
                          <a:latin typeface="Arial Narrow"/>
                        </a:rPr>
                        <a:t> </a:t>
                      </a:r>
                    </a:p>
                  </a:txBody>
                  <a:tcPr marL="7620" marR="7620" marT="7620" marB="0" anchor="b">
                    <a:lnL>
                      <a:noFill/>
                    </a:lnL>
                    <a:lnR>
                      <a:noFill/>
                    </a:lnR>
                    <a:lnT>
                      <a:noFill/>
                    </a:lnT>
                    <a:lnB>
                      <a:noFill/>
                    </a:lnB>
                    <a:solidFill>
                      <a:srgbClr val="DDDDDD"/>
                    </a:solidFill>
                  </a:tcPr>
                </a:tc>
                <a:tc>
                  <a:txBody>
                    <a:bodyPr/>
                    <a:lstStyle/>
                    <a:p>
                      <a:pPr algn="l" fontAlgn="b"/>
                      <a:r>
                        <a:rPr lang="pt-PT" sz="1200" b="0" i="0" u="none" strike="noStrike">
                          <a:effectLst/>
                          <a:latin typeface="Arial Narrow"/>
                        </a:rPr>
                        <a:t> </a:t>
                      </a:r>
                    </a:p>
                  </a:txBody>
                  <a:tcPr marL="7620" marR="7620" marT="7620" marB="0" anchor="b">
                    <a:lnL>
                      <a:noFill/>
                    </a:lnL>
                    <a:lnR>
                      <a:noFill/>
                    </a:lnR>
                    <a:lnT>
                      <a:noFill/>
                    </a:lnT>
                    <a:lnB>
                      <a:noFill/>
                    </a:lnB>
                    <a:solidFill>
                      <a:srgbClr val="DDDDDD"/>
                    </a:solidFill>
                  </a:tcPr>
                </a:tc>
                <a:tc gridSpan="2">
                  <a:txBody>
                    <a:bodyPr/>
                    <a:lstStyle/>
                    <a:p>
                      <a:pPr algn="l" fontAlgn="b"/>
                      <a:r>
                        <a:rPr lang="pt-PT" sz="1200" b="0" i="0" u="none" strike="noStrike">
                          <a:effectLst/>
                          <a:latin typeface="Arial Narrow"/>
                        </a:rPr>
                        <a:t> </a:t>
                      </a:r>
                    </a:p>
                  </a:txBody>
                  <a:tcPr marL="7620" marR="7620" marT="7620" marB="0" anchor="b">
                    <a:lnL>
                      <a:noFill/>
                    </a:lnL>
                    <a:lnR>
                      <a:noFill/>
                    </a:lnR>
                    <a:lnT>
                      <a:noFill/>
                    </a:lnT>
                    <a:lnB>
                      <a:noFill/>
                    </a:lnB>
                    <a:solidFill>
                      <a:srgbClr val="DDDDDD"/>
                    </a:solidFill>
                  </a:tcPr>
                </a:tc>
                <a:tc hMerge="1">
                  <a:txBody>
                    <a:bodyPr/>
                    <a:lstStyle/>
                    <a:p>
                      <a:endParaRPr lang="pt-PT"/>
                    </a:p>
                  </a:txBody>
                  <a:tcPr/>
                </a:tc>
                <a:tc>
                  <a:txBody>
                    <a:bodyPr/>
                    <a:lstStyle/>
                    <a:p>
                      <a:pPr algn="l" fontAlgn="b"/>
                      <a:r>
                        <a:rPr lang="pt-PT" sz="1200" b="0" i="0" u="none" strike="noStrike">
                          <a:effectLst/>
                          <a:latin typeface="Arial Narrow"/>
                        </a:rPr>
                        <a:t> </a:t>
                      </a:r>
                    </a:p>
                  </a:txBody>
                  <a:tcPr marL="7620" marR="7620" marT="7620" marB="0" anchor="b">
                    <a:lnL>
                      <a:noFill/>
                    </a:lnL>
                    <a:lnR>
                      <a:noFill/>
                    </a:lnR>
                    <a:lnT>
                      <a:noFill/>
                    </a:lnT>
                    <a:lnB>
                      <a:noFill/>
                    </a:lnB>
                    <a:solidFill>
                      <a:srgbClr val="DDDDDD"/>
                    </a:solidFill>
                  </a:tcPr>
                </a:tc>
                <a:tc>
                  <a:txBody>
                    <a:bodyPr/>
                    <a:lstStyle/>
                    <a:p>
                      <a:pPr algn="l" fontAlgn="b"/>
                      <a:r>
                        <a:rPr lang="pt-PT" sz="1200" b="0" i="0" u="none" strike="noStrike">
                          <a:effectLst/>
                          <a:latin typeface="Arial Narrow"/>
                        </a:rPr>
                        <a:t> </a:t>
                      </a:r>
                    </a:p>
                  </a:txBody>
                  <a:tcPr marL="7620" marR="7620" marT="7620" marB="0" anchor="b">
                    <a:lnL>
                      <a:noFill/>
                    </a:lnL>
                    <a:lnR>
                      <a:noFill/>
                    </a:lnR>
                    <a:lnT>
                      <a:noFill/>
                    </a:lnT>
                    <a:lnB>
                      <a:noFill/>
                    </a:lnB>
                    <a:solidFill>
                      <a:srgbClr val="DDDDDD"/>
                    </a:solidFill>
                  </a:tcPr>
                </a:tc>
              </a:tr>
              <a:tr h="237236">
                <a:tc>
                  <a:txBody>
                    <a:bodyPr/>
                    <a:lstStyle/>
                    <a:p>
                      <a:pPr algn="l" fontAlgn="b"/>
                      <a:r>
                        <a:rPr lang="pt-PT" sz="1200" b="1" i="0" u="none" strike="noStrike">
                          <a:effectLst/>
                          <a:latin typeface="Arial Narrow"/>
                        </a:rPr>
                        <a:t>Argentina </a:t>
                      </a:r>
                    </a:p>
                  </a:txBody>
                  <a:tcPr marL="7620" marR="7620" marT="7620" marB="0" anchor="b">
                    <a:lnL>
                      <a:noFill/>
                    </a:lnL>
                    <a:lnR>
                      <a:noFill/>
                    </a:lnR>
                    <a:lnT>
                      <a:noFill/>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a:noFill/>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a:noFill/>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a:noFill/>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a:noFill/>
                    </a:lnT>
                    <a:lnB>
                      <a:noFill/>
                    </a:lnB>
                  </a:tcPr>
                </a:tc>
                <a:tc>
                  <a:txBody>
                    <a:bodyPr/>
                    <a:lstStyle/>
                    <a:p>
                      <a:pPr algn="ctr" fontAlgn="b"/>
                      <a:endParaRPr lang="pt-PT" sz="1200" b="1" i="0" u="none" strike="noStrike">
                        <a:effectLst/>
                        <a:latin typeface="Arial Narrow"/>
                      </a:endParaRPr>
                    </a:p>
                  </a:txBody>
                  <a:tcPr marL="7620" marR="7620" marT="7620" marB="0" anchor="b">
                    <a:lnL>
                      <a:noFill/>
                    </a:lnL>
                    <a:lnR>
                      <a:noFill/>
                    </a:lnR>
                    <a:lnT>
                      <a:noFill/>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a:noFill/>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a:noFill/>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a:noFill/>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a:noFill/>
                    </a:lnT>
                    <a:lnB>
                      <a:noFill/>
                    </a:lnB>
                  </a:tcPr>
                </a:tc>
                <a:tc>
                  <a:txBody>
                    <a:bodyPr/>
                    <a:lstStyle/>
                    <a:p>
                      <a:pPr algn="ctr" fontAlgn="b"/>
                      <a:endParaRPr lang="pt-PT" sz="1200" b="1" i="0" u="none" strike="noStrike">
                        <a:effectLst/>
                        <a:latin typeface="Arial Narrow"/>
                      </a:endParaRPr>
                    </a:p>
                  </a:txBody>
                  <a:tcPr marL="7620" marR="7620" marT="7620" marB="0" anchor="b">
                    <a:lnL>
                      <a:noFill/>
                    </a:lnL>
                    <a:lnR>
                      <a:noFill/>
                    </a:lnR>
                    <a:lnT>
                      <a:noFill/>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a:noFill/>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a:noFill/>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a:noFill/>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a:noFill/>
                    </a:lnT>
                    <a:lnB>
                      <a:noFill/>
                    </a:lnB>
                  </a:tcPr>
                </a:tc>
              </a:tr>
              <a:tr h="207583">
                <a:tc>
                  <a:txBody>
                    <a:bodyPr/>
                    <a:lstStyle/>
                    <a:p>
                      <a:pPr algn="l" fontAlgn="b"/>
                      <a:r>
                        <a:rPr lang="pt-PT" sz="1200" b="0" i="0" u="none" strike="noStrike">
                          <a:effectLst/>
                          <a:latin typeface="Arial Narrow"/>
                        </a:rPr>
                        <a:t>Agricultural products</a:t>
                      </a:r>
                    </a:p>
                  </a:txBody>
                  <a:tcPr marL="11430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47,5</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50,8</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dirty="0">
                          <a:effectLst/>
                          <a:latin typeface="Arial Narrow"/>
                        </a:rPr>
                        <a:t> </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ctr" fontAlgn="b"/>
                      <a:r>
                        <a:rPr lang="pt-PT" sz="1200" b="0" i="0" u="none" strike="noStrike">
                          <a:effectLst/>
                          <a:latin typeface="Arial Narrow"/>
                        </a:rPr>
                        <a:t> </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23,4</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21,6</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ctr" fontAlgn="b"/>
                      <a:r>
                        <a:rPr lang="pt-PT" sz="1200" b="0" i="0" u="none" strike="noStrike">
                          <a:effectLst/>
                          <a:latin typeface="Arial Narrow"/>
                        </a:rPr>
                        <a:t> </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53,2</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60,5</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r>
              <a:tr h="404085">
                <a:tc>
                  <a:txBody>
                    <a:bodyPr/>
                    <a:lstStyle/>
                    <a:p>
                      <a:pPr algn="l" fontAlgn="b"/>
                      <a:r>
                        <a:rPr lang="pt-PT" sz="1200" b="0" i="0" u="none" strike="noStrike">
                          <a:effectLst/>
                          <a:latin typeface="Arial Narrow"/>
                        </a:rPr>
                        <a:t>Fuels and mining products</a:t>
                      </a:r>
                    </a:p>
                  </a:txBody>
                  <a:tcPr marL="11430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30,4</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11,6</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ct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58,5</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11,2</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ct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23,8</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11,8</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r>
              <a:tr h="207583">
                <a:tc>
                  <a:txBody>
                    <a:bodyPr/>
                    <a:lstStyle/>
                    <a:p>
                      <a:pPr algn="l" fontAlgn="b"/>
                      <a:r>
                        <a:rPr lang="pt-PT" sz="1200" b="0" i="0" u="none" strike="noStrike">
                          <a:effectLst/>
                          <a:latin typeface="Arial Narrow"/>
                        </a:rPr>
                        <a:t>Manufactures</a:t>
                      </a:r>
                    </a:p>
                  </a:txBody>
                  <a:tcPr marL="11430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19,5</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31,9</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ct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dirty="0">
                          <a:effectLst/>
                          <a:latin typeface="Arial Narrow"/>
                        </a:rPr>
                        <a:t>18,1</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67,2</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ct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19,8</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20,2</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r>
              <a:tr h="207583">
                <a:tc>
                  <a:txBody>
                    <a:bodyPr/>
                    <a:lstStyle/>
                    <a:p>
                      <a:pPr algn="l" fontAlgn="b"/>
                      <a:r>
                        <a:rPr lang="pt-PT" sz="1200" b="0" i="0" u="none" strike="noStrike">
                          <a:effectLst/>
                          <a:latin typeface="Arial Narrow"/>
                        </a:rPr>
                        <a:t>Total exports</a:t>
                      </a:r>
                    </a:p>
                  </a:txBody>
                  <a:tcPr marL="11430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100,0</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100,0</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ct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100,0</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100,0</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ct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100,0</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100,0</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r>
              <a:tr h="207583">
                <a:tc>
                  <a:txBody>
                    <a:bodyPr/>
                    <a:lstStyle/>
                    <a:p>
                      <a:pPr algn="l" fontAlgn="b"/>
                      <a:r>
                        <a:rPr lang="pt-PT" sz="1200" b="1" i="0" u="none" strike="noStrike">
                          <a:effectLst/>
                          <a:latin typeface="Arial Narrow"/>
                        </a:rPr>
                        <a:t>Brazil</a:t>
                      </a: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ctr" fontAlgn="b"/>
                      <a:endParaRPr lang="pt-PT" sz="1200" b="1" i="0" u="none" strike="noStrike">
                        <a:effectLst/>
                        <a:latin typeface="Arial Narrow"/>
                      </a:endParaRP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ctr" fontAlgn="b"/>
                      <a:endParaRPr lang="pt-PT" sz="1200" b="1" i="0" u="none" strike="noStrike">
                        <a:effectLst/>
                        <a:latin typeface="Arial Narrow"/>
                      </a:endParaRP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r>
              <a:tr h="207583">
                <a:tc>
                  <a:txBody>
                    <a:bodyPr/>
                    <a:lstStyle/>
                    <a:p>
                      <a:pPr algn="l" fontAlgn="b"/>
                      <a:r>
                        <a:rPr lang="pt-PT" sz="1200" b="0" i="0" u="none" strike="noStrike">
                          <a:effectLst/>
                          <a:latin typeface="Arial Narrow"/>
                        </a:rPr>
                        <a:t>Agricultural products</a:t>
                      </a:r>
                    </a:p>
                  </a:txBody>
                  <a:tcPr marL="11430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29,6</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34,0</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ctr" fontAlgn="b"/>
                      <a:r>
                        <a:rPr lang="pt-PT" sz="1200" b="0" i="0" u="none" strike="noStrike">
                          <a:effectLst/>
                          <a:latin typeface="Arial Narrow"/>
                        </a:rPr>
                        <a:t> </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5,7</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5,6</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ctr" fontAlgn="b"/>
                      <a:r>
                        <a:rPr lang="pt-PT" sz="1200" b="0" i="0" u="none" strike="noStrike">
                          <a:effectLst/>
                          <a:latin typeface="Arial Narrow"/>
                        </a:rPr>
                        <a:t> </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32,2</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37,6</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r>
              <a:tr h="404085">
                <a:tc>
                  <a:txBody>
                    <a:bodyPr/>
                    <a:lstStyle/>
                    <a:p>
                      <a:pPr algn="l" fontAlgn="b"/>
                      <a:r>
                        <a:rPr lang="pt-PT" sz="1200" b="0" i="0" u="none" strike="noStrike">
                          <a:effectLst/>
                          <a:latin typeface="Arial Narrow"/>
                        </a:rPr>
                        <a:t>Fuels and mining products</a:t>
                      </a:r>
                    </a:p>
                  </a:txBody>
                  <a:tcPr marL="11430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52,1</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27,9</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ct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86,5</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11,0</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ct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48,3</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30,0</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r>
              <a:tr h="207583">
                <a:tc>
                  <a:txBody>
                    <a:bodyPr/>
                    <a:lstStyle/>
                    <a:p>
                      <a:pPr algn="l" fontAlgn="b"/>
                      <a:r>
                        <a:rPr lang="pt-PT" sz="1200" b="0" i="0" u="none" strike="noStrike">
                          <a:effectLst/>
                          <a:latin typeface="Arial Narrow"/>
                        </a:rPr>
                        <a:t>Manufactures</a:t>
                      </a:r>
                    </a:p>
                  </a:txBody>
                  <a:tcPr marL="11430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16,0</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35,2</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ct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7,7</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83,3</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ct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16,9</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29,2</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r>
              <a:tr h="207583">
                <a:tc>
                  <a:txBody>
                    <a:bodyPr/>
                    <a:lstStyle/>
                    <a:p>
                      <a:pPr algn="l" fontAlgn="b"/>
                      <a:r>
                        <a:rPr lang="pt-PT" sz="1200" b="0" i="0" u="none" strike="noStrike">
                          <a:effectLst/>
                          <a:latin typeface="Arial Narrow"/>
                        </a:rPr>
                        <a:t>Total exports</a:t>
                      </a:r>
                    </a:p>
                  </a:txBody>
                  <a:tcPr marL="11430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100,0</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100,0</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ct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100,0</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100,0</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ct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100,0</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100,0</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r>
              <a:tr h="207583">
                <a:tc>
                  <a:txBody>
                    <a:bodyPr/>
                    <a:lstStyle/>
                    <a:p>
                      <a:pPr algn="l" fontAlgn="b"/>
                      <a:r>
                        <a:rPr lang="pt-PT" sz="1200" b="1" i="0" u="none" strike="noStrike" dirty="0">
                          <a:effectLst/>
                          <a:latin typeface="Arial Narrow"/>
                        </a:rPr>
                        <a:t>MERCOSUR</a:t>
                      </a: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ctr" fontAlgn="b"/>
                      <a:endParaRPr lang="pt-PT" sz="1200" b="1" i="0" u="none" strike="noStrike">
                        <a:effectLst/>
                        <a:latin typeface="Arial Narrow"/>
                      </a:endParaRP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ctr" fontAlgn="b"/>
                      <a:endParaRPr lang="pt-PT" sz="1200" b="1" i="0" u="none" strike="noStrike">
                        <a:effectLst/>
                        <a:latin typeface="Arial Narrow"/>
                      </a:endParaRP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endParaRPr lang="pt-PT" sz="1200" b="1" i="0" u="none" strike="noStrike">
                        <a:effectLst/>
                        <a:latin typeface="Arial Narrow"/>
                      </a:endParaRP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r>
              <a:tr h="207583">
                <a:tc>
                  <a:txBody>
                    <a:bodyPr/>
                    <a:lstStyle/>
                    <a:p>
                      <a:pPr algn="l" fontAlgn="b"/>
                      <a:r>
                        <a:rPr lang="pt-PT" sz="1200" b="0" i="0" u="none" strike="noStrike">
                          <a:effectLst/>
                          <a:latin typeface="Arial Narrow"/>
                        </a:rPr>
                        <a:t>Agricultural products</a:t>
                      </a:r>
                    </a:p>
                  </a:txBody>
                  <a:tcPr marL="11430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35,3</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39,9</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ctr" fontAlgn="b"/>
                      <a:r>
                        <a:rPr lang="pt-PT" sz="1200" b="0" i="0" u="none" strike="noStrike">
                          <a:effectLst/>
                          <a:latin typeface="Arial Narrow"/>
                        </a:rPr>
                        <a:t> </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16,6</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17,6</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ctr" fontAlgn="b"/>
                      <a:r>
                        <a:rPr lang="pt-PT" sz="1200" b="0" i="0" u="none" strike="noStrike">
                          <a:effectLst/>
                          <a:latin typeface="Arial Narrow"/>
                        </a:rPr>
                        <a:t> </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38,0</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44,0</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a:noFill/>
                    </a:lnT>
                    <a:lnB w="6350" cap="flat" cmpd="sng" algn="ctr">
                      <a:solidFill>
                        <a:srgbClr val="DDDDDD"/>
                      </a:solidFill>
                      <a:prstDash val="dot"/>
                      <a:round/>
                      <a:headEnd type="none" w="med" len="med"/>
                      <a:tailEnd type="none" w="med" len="med"/>
                    </a:lnB>
                  </a:tcPr>
                </a:tc>
              </a:tr>
              <a:tr h="404085">
                <a:tc>
                  <a:txBody>
                    <a:bodyPr/>
                    <a:lstStyle/>
                    <a:p>
                      <a:pPr algn="l" fontAlgn="b"/>
                      <a:r>
                        <a:rPr lang="pt-PT" sz="1200" b="0" i="0" u="none" strike="noStrike">
                          <a:effectLst/>
                          <a:latin typeface="Arial Narrow"/>
                        </a:rPr>
                        <a:t>Fuels and mining products</a:t>
                      </a:r>
                    </a:p>
                  </a:txBody>
                  <a:tcPr marL="11430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45,9</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22,9</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ct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72,3</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10,4</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ct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dirty="0">
                          <a:effectLst/>
                          <a:latin typeface="Arial Narrow"/>
                        </a:rPr>
                        <a:t>42,0</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25,2</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r>
              <a:tr h="207583">
                <a:tc>
                  <a:txBody>
                    <a:bodyPr/>
                    <a:lstStyle/>
                    <a:p>
                      <a:pPr algn="l" fontAlgn="b"/>
                      <a:r>
                        <a:rPr lang="pt-PT" sz="1200" b="0" i="0" u="none" strike="noStrike">
                          <a:effectLst/>
                          <a:latin typeface="Arial Narrow"/>
                        </a:rPr>
                        <a:t>Manufactures</a:t>
                      </a:r>
                    </a:p>
                  </a:txBody>
                  <a:tcPr marL="11430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16,5</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33,8</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ct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11,1</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71,9</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ct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17,3</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26,7</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w="6350" cap="flat" cmpd="sng" algn="ctr">
                      <a:solidFill>
                        <a:srgbClr val="DDDDDD"/>
                      </a:solidFill>
                      <a:prstDash val="dot"/>
                      <a:round/>
                      <a:headEnd type="none" w="med" len="med"/>
                      <a:tailEnd type="none" w="med" len="med"/>
                    </a:lnB>
                  </a:tcPr>
                </a:tc>
              </a:tr>
              <a:tr h="207583">
                <a:tc>
                  <a:txBody>
                    <a:bodyPr/>
                    <a:lstStyle/>
                    <a:p>
                      <a:pPr algn="l" fontAlgn="b"/>
                      <a:r>
                        <a:rPr lang="pt-PT" sz="1200" b="0" i="0" u="none" strike="noStrike">
                          <a:effectLst/>
                          <a:latin typeface="Arial Narrow"/>
                        </a:rPr>
                        <a:t>Total exports</a:t>
                      </a:r>
                    </a:p>
                  </a:txBody>
                  <a:tcPr marL="11430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r>
                        <a:rPr lang="pt-PT" sz="1200" b="0" i="0" u="none" strike="noStrike">
                          <a:effectLst/>
                          <a:latin typeface="Arial Narrow"/>
                        </a:rPr>
                        <a:t>100,0</a:t>
                      </a: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r>
                        <a:rPr lang="pt-PT" sz="1200" b="0" i="0" u="none" strike="noStrike">
                          <a:effectLst/>
                          <a:latin typeface="Arial Narrow"/>
                        </a:rPr>
                        <a:t>100,0</a:t>
                      </a: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ct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r>
                        <a:rPr lang="pt-PT" sz="1200" b="0" i="0" u="none" strike="noStrike">
                          <a:effectLst/>
                          <a:latin typeface="Arial Narrow"/>
                        </a:rPr>
                        <a:t>100,0</a:t>
                      </a: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r>
                        <a:rPr lang="pt-PT" sz="1200" b="0" i="0" u="none" strike="noStrike">
                          <a:effectLst/>
                          <a:latin typeface="Arial Narrow"/>
                        </a:rPr>
                        <a:t>100,0</a:t>
                      </a: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ct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r>
                        <a:rPr lang="pt-PT" sz="1200" b="0" i="0" u="none" strike="noStrike">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r>
                        <a:rPr lang="pt-PT" sz="1200" b="0" i="0" u="none" strike="noStrike">
                          <a:effectLst/>
                          <a:latin typeface="Arial Narrow"/>
                        </a:rPr>
                        <a:t>100,0</a:t>
                      </a: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r>
                        <a:rPr lang="pt-PT" sz="1200" b="0" i="0" u="none" strike="noStrike">
                          <a:effectLst/>
                          <a:latin typeface="Arial Narrow"/>
                        </a:rPr>
                        <a:t>100,0</a:t>
                      </a: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c>
                  <a:txBody>
                    <a:bodyPr/>
                    <a:lstStyle/>
                    <a:p>
                      <a:pPr algn="r" fontAlgn="b"/>
                      <a:r>
                        <a:rPr lang="pt-PT" sz="1200" b="0" i="0" u="none" strike="noStrike" dirty="0">
                          <a:effectLst/>
                          <a:latin typeface="Arial Narrow"/>
                        </a:rPr>
                        <a:t> </a:t>
                      </a:r>
                    </a:p>
                  </a:txBody>
                  <a:tcPr marL="7620" marR="7620" marT="7620" marB="0" anchor="b">
                    <a:lnL>
                      <a:noFill/>
                    </a:lnL>
                    <a:lnR>
                      <a:noFill/>
                    </a:lnR>
                    <a:lnT w="6350" cap="flat" cmpd="sng" algn="ctr">
                      <a:solidFill>
                        <a:srgbClr val="DDDDDD"/>
                      </a:solidFill>
                      <a:prstDash val="dot"/>
                      <a:round/>
                      <a:headEnd type="none" w="med" len="med"/>
                      <a:tailEnd type="none" w="med" len="med"/>
                    </a:lnT>
                    <a:lnB>
                      <a:noFill/>
                    </a:lnB>
                  </a:tcPr>
                </a:tc>
              </a:tr>
            </a:tbl>
          </a:graphicData>
        </a:graphic>
      </p:graphicFrame>
      <p:sp>
        <p:nvSpPr>
          <p:cNvPr id="3" name="Rectangle 2"/>
          <p:cNvSpPr/>
          <p:nvPr/>
        </p:nvSpPr>
        <p:spPr>
          <a:xfrm>
            <a:off x="1259632" y="188640"/>
            <a:ext cx="6696744" cy="646331"/>
          </a:xfrm>
          <a:prstGeom prst="rect">
            <a:avLst/>
          </a:prstGeom>
        </p:spPr>
        <p:txBody>
          <a:bodyPr wrap="square">
            <a:spAutoFit/>
          </a:bodyPr>
          <a:lstStyle/>
          <a:p>
            <a:r>
              <a:rPr lang="en-US" b="1" dirty="0"/>
              <a:t>Merchandise trade of MERCOSUR countries by major product group and by origin/destination, 2010</a:t>
            </a:r>
            <a:r>
              <a:rPr lang="en-US" dirty="0"/>
              <a:t> </a:t>
            </a:r>
            <a:endParaRPr lang="pt-PT" dirty="0"/>
          </a:p>
        </p:txBody>
      </p:sp>
    </p:spTree>
    <p:extLst>
      <p:ext uri="{BB962C8B-B14F-4D97-AF65-F5344CB8AC3E}">
        <p14:creationId xmlns:p14="http://schemas.microsoft.com/office/powerpoint/2010/main" xmlns="" val="22057782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1663700" y="1752600"/>
          <a:ext cx="7480300" cy="4813300"/>
        </p:xfrm>
        <a:graphic>
          <a:graphicData uri="http://schemas.openxmlformats.org/presentationml/2006/ole">
            <p:oleObj spid="_x0000_s161813" name="Chart" r:id="rId4" imgW="7286752" imgH="4686424" progId="Excel.Sheet.8">
              <p:embed/>
            </p:oleObj>
          </a:graphicData>
        </a:graphic>
      </p:graphicFrame>
      <p:sp>
        <p:nvSpPr>
          <p:cNvPr id="53251" name="Rectangle 3"/>
          <p:cNvSpPr>
            <a:spLocks noChangeArrowheads="1"/>
          </p:cNvSpPr>
          <p:nvPr/>
        </p:nvSpPr>
        <p:spPr bwMode="auto">
          <a:xfrm>
            <a:off x="685800" y="304800"/>
            <a:ext cx="8153400" cy="1066800"/>
          </a:xfrm>
          <a:prstGeom prst="rect">
            <a:avLst/>
          </a:prstGeom>
          <a:noFill/>
          <a:ln w="9525">
            <a:noFill/>
            <a:miter lim="800000"/>
            <a:headEnd/>
            <a:tailEnd/>
          </a:ln>
        </p:spPr>
        <p:txBody>
          <a:bodyPr lIns="92075" tIns="46038" rIns="92075" bIns="46038" anchor="ctr"/>
          <a:lstStyle/>
          <a:p>
            <a:pPr algn="ctr" eaLnBrk="0" hangingPunct="0"/>
            <a:r>
              <a:rPr lang="es-ES_tradnl" sz="2400" b="1">
                <a:solidFill>
                  <a:schemeClr val="tx2"/>
                </a:solidFill>
                <a:latin typeface="Tahoma" charset="0"/>
              </a:rPr>
              <a:t>Intra-regional trade in several integration schemes</a:t>
            </a:r>
          </a:p>
        </p:txBody>
      </p:sp>
      <p:sp>
        <p:nvSpPr>
          <p:cNvPr id="53252" name="Text Box 4"/>
          <p:cNvSpPr txBox="1">
            <a:spLocks noChangeArrowheads="1"/>
          </p:cNvSpPr>
          <p:nvPr/>
        </p:nvSpPr>
        <p:spPr bwMode="auto">
          <a:xfrm>
            <a:off x="609600" y="6583363"/>
            <a:ext cx="7162800" cy="274637"/>
          </a:xfrm>
          <a:prstGeom prst="rect">
            <a:avLst/>
          </a:prstGeom>
          <a:solidFill>
            <a:schemeClr val="tx1"/>
          </a:solidFill>
          <a:ln w="9525" algn="ctr">
            <a:noFill/>
            <a:miter lim="800000"/>
            <a:headEnd/>
            <a:tailEnd/>
          </a:ln>
        </p:spPr>
        <p:txBody>
          <a:bodyPr lIns="92075" tIns="46038" rIns="92075" bIns="46038">
            <a:spAutoFit/>
          </a:bodyPr>
          <a:lstStyle/>
          <a:p>
            <a:pPr eaLnBrk="0" hangingPunct="0"/>
            <a:r>
              <a:rPr lang="es-CL" sz="1200" b="1">
                <a:solidFill>
                  <a:schemeClr val="bg1"/>
                </a:solidFill>
                <a:latin typeface="Times New Roman" pitchFamily="18" charset="0"/>
              </a:rPr>
              <a:t>Fuente: CEPAL,  División de Comercio Internacional e Integración, sobre la base de información oficial</a:t>
            </a:r>
          </a:p>
        </p:txBody>
      </p:sp>
      <p:sp>
        <p:nvSpPr>
          <p:cNvPr id="53253" name="Line 5"/>
          <p:cNvSpPr>
            <a:spLocks noChangeShapeType="1"/>
          </p:cNvSpPr>
          <p:nvPr/>
        </p:nvSpPr>
        <p:spPr bwMode="ltGray">
          <a:xfrm flipV="1">
            <a:off x="914400" y="1600200"/>
            <a:ext cx="7848600" cy="0"/>
          </a:xfrm>
          <a:prstGeom prst="line">
            <a:avLst/>
          </a:prstGeom>
          <a:noFill/>
          <a:ln w="76200" cap="rnd">
            <a:solidFill>
              <a:srgbClr val="990000"/>
            </a:solidFill>
            <a:round/>
            <a:headEnd type="none" w="sm" len="sm"/>
            <a:tailEnd type="none" w="sm" len="sm"/>
          </a:ln>
        </p:spPr>
        <p:txBody>
          <a:bodyPr wrap="none" anchor="ctr"/>
          <a:lstStyle/>
          <a:p>
            <a:endParaRPr lang="pt-PT"/>
          </a:p>
        </p:txBody>
      </p:sp>
      <p:grpSp>
        <p:nvGrpSpPr>
          <p:cNvPr id="2" name="Group 6"/>
          <p:cNvGrpSpPr>
            <a:grpSpLocks/>
          </p:cNvGrpSpPr>
          <p:nvPr/>
        </p:nvGrpSpPr>
        <p:grpSpPr bwMode="auto">
          <a:xfrm>
            <a:off x="228600" y="2209800"/>
            <a:ext cx="4648200" cy="3289300"/>
            <a:chOff x="144" y="1432"/>
            <a:chExt cx="2928" cy="2072"/>
          </a:xfrm>
        </p:grpSpPr>
        <p:grpSp>
          <p:nvGrpSpPr>
            <p:cNvPr id="3" name="Group 7"/>
            <p:cNvGrpSpPr>
              <a:grpSpLocks/>
            </p:cNvGrpSpPr>
            <p:nvPr/>
          </p:nvGrpSpPr>
          <p:grpSpPr bwMode="auto">
            <a:xfrm>
              <a:off x="144" y="1488"/>
              <a:ext cx="2928" cy="2016"/>
              <a:chOff x="144" y="1488"/>
              <a:chExt cx="2928" cy="2016"/>
            </a:xfrm>
          </p:grpSpPr>
          <p:sp>
            <p:nvSpPr>
              <p:cNvPr id="53256" name="Rectangle 8"/>
              <p:cNvSpPr>
                <a:spLocks noChangeArrowheads="1"/>
              </p:cNvSpPr>
              <p:nvPr/>
            </p:nvSpPr>
            <p:spPr bwMode="auto">
              <a:xfrm>
                <a:off x="1296" y="2880"/>
                <a:ext cx="1776" cy="624"/>
              </a:xfrm>
              <a:prstGeom prst="rect">
                <a:avLst/>
              </a:prstGeom>
              <a:noFill/>
              <a:ln w="9525" algn="ctr">
                <a:solidFill>
                  <a:schemeClr val="tx1"/>
                </a:solidFill>
                <a:miter lim="800000"/>
                <a:headEnd/>
                <a:tailEnd/>
              </a:ln>
            </p:spPr>
            <p:txBody>
              <a:bodyPr anchor="ctr">
                <a:spAutoFit/>
              </a:bodyPr>
              <a:lstStyle/>
              <a:p>
                <a:endParaRPr lang="pt-PT"/>
              </a:p>
            </p:txBody>
          </p:sp>
          <p:sp>
            <p:nvSpPr>
              <p:cNvPr id="53257" name="AutoShape 9"/>
              <p:cNvSpPr>
                <a:spLocks noChangeArrowheads="1"/>
              </p:cNvSpPr>
              <p:nvPr/>
            </p:nvSpPr>
            <p:spPr bwMode="auto">
              <a:xfrm>
                <a:off x="144" y="1488"/>
                <a:ext cx="1440" cy="1200"/>
              </a:xfrm>
              <a:prstGeom prst="wedgeEllipseCallout">
                <a:avLst>
                  <a:gd name="adj1" fmla="val 28264"/>
                  <a:gd name="adj2" fmla="val 64417"/>
                </a:avLst>
              </a:prstGeom>
              <a:noFill/>
              <a:ln w="9525" algn="ctr">
                <a:solidFill>
                  <a:schemeClr val="tx1"/>
                </a:solidFill>
                <a:miter lim="800000"/>
                <a:headEnd/>
                <a:tailEnd/>
              </a:ln>
            </p:spPr>
            <p:txBody>
              <a:bodyPr/>
              <a:lstStyle/>
              <a:p>
                <a:pPr algn="ctr"/>
                <a:endParaRPr lang="es-ES" sz="2800" b="1">
                  <a:solidFill>
                    <a:srgbClr val="FF0000"/>
                  </a:solidFill>
                  <a:latin typeface="Times New Roman" pitchFamily="18" charset="0"/>
                </a:endParaRPr>
              </a:p>
            </p:txBody>
          </p:sp>
        </p:grpSp>
        <p:sp>
          <p:nvSpPr>
            <p:cNvPr id="53258" name="Text Box 10"/>
            <p:cNvSpPr txBox="1">
              <a:spLocks noChangeArrowheads="1"/>
            </p:cNvSpPr>
            <p:nvPr/>
          </p:nvSpPr>
          <p:spPr bwMode="auto">
            <a:xfrm>
              <a:off x="192" y="1432"/>
              <a:ext cx="1344" cy="1192"/>
            </a:xfrm>
            <a:prstGeom prst="rect">
              <a:avLst/>
            </a:prstGeom>
            <a:noFill/>
            <a:ln w="9525" algn="ctr">
              <a:noFill/>
              <a:miter lim="800000"/>
              <a:headEnd/>
              <a:tailEnd/>
            </a:ln>
          </p:spPr>
          <p:txBody>
            <a:bodyPr>
              <a:spAutoFit/>
            </a:bodyPr>
            <a:lstStyle/>
            <a:p>
              <a:pPr algn="ctr"/>
              <a:endParaRPr lang="en-US" sz="2800" b="1">
                <a:solidFill>
                  <a:srgbClr val="FF0000"/>
                </a:solidFill>
                <a:latin typeface="Times New Roman" pitchFamily="18" charset="0"/>
              </a:endParaRPr>
            </a:p>
            <a:p>
              <a:pPr algn="ctr"/>
              <a:r>
                <a:rPr lang="en-US" b="1">
                  <a:solidFill>
                    <a:srgbClr val="000099"/>
                  </a:solidFill>
                  <a:latin typeface="Arial Narrow" pitchFamily="34" charset="0"/>
                </a:rPr>
                <a:t>El coeficiente de comercio intrarregional</a:t>
              </a:r>
            </a:p>
            <a:p>
              <a:pPr algn="ctr"/>
              <a:r>
                <a:rPr lang="en-US" b="1">
                  <a:solidFill>
                    <a:srgbClr val="000099"/>
                  </a:solidFill>
                  <a:latin typeface="Arial Narrow" pitchFamily="34" charset="0"/>
                </a:rPr>
                <a:t>en UNASUR es del 18.7%</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1371600" y="304800"/>
            <a:ext cx="7772400" cy="1143000"/>
          </a:xfrm>
          <a:noFill/>
        </p:spPr>
        <p:txBody>
          <a:bodyPr lIns="92075" tIns="46038" rIns="92075" bIns="46038" anchor="ctr"/>
          <a:lstStyle/>
          <a:p>
            <a:pPr algn="ctr"/>
            <a:r>
              <a:rPr lang="es-ES_tradnl" sz="2400" b="1" dirty="0" smtClean="0">
                <a:solidFill>
                  <a:schemeClr val="tx1"/>
                </a:solidFill>
                <a:latin typeface="Tahoma" charset="0"/>
              </a:rPr>
              <a:t>MERCOSUR: </a:t>
            </a:r>
            <a:r>
              <a:rPr lang="es-ES_tradnl" sz="2400" b="1" dirty="0" err="1" smtClean="0">
                <a:solidFill>
                  <a:schemeClr val="tx1"/>
                </a:solidFill>
                <a:latin typeface="Tahoma" charset="0"/>
              </a:rPr>
              <a:t>Evolution</a:t>
            </a:r>
            <a:r>
              <a:rPr lang="es-ES_tradnl" sz="2400" b="1" dirty="0" smtClean="0">
                <a:solidFill>
                  <a:schemeClr val="tx1"/>
                </a:solidFill>
                <a:latin typeface="Tahoma" charset="0"/>
              </a:rPr>
              <a:t> of </a:t>
            </a:r>
            <a:r>
              <a:rPr lang="es-ES_tradnl" sz="2400" b="1" dirty="0" err="1" smtClean="0">
                <a:solidFill>
                  <a:schemeClr val="tx1"/>
                </a:solidFill>
                <a:latin typeface="Tahoma" charset="0"/>
              </a:rPr>
              <a:t>intra</a:t>
            </a:r>
            <a:r>
              <a:rPr lang="es-ES_tradnl" sz="2400" b="1" dirty="0" smtClean="0">
                <a:solidFill>
                  <a:schemeClr val="tx1"/>
                </a:solidFill>
                <a:latin typeface="Tahoma" charset="0"/>
              </a:rPr>
              <a:t>-regional </a:t>
            </a:r>
            <a:r>
              <a:rPr lang="es-ES_tradnl" sz="2400" b="1" dirty="0" err="1" smtClean="0">
                <a:solidFill>
                  <a:schemeClr val="tx1"/>
                </a:solidFill>
                <a:latin typeface="Tahoma" charset="0"/>
              </a:rPr>
              <a:t>trade</a:t>
            </a:r>
            <a:r>
              <a:rPr lang="es-ES_tradnl" sz="2400" b="1" dirty="0" smtClean="0">
                <a:solidFill>
                  <a:schemeClr val="tx1"/>
                </a:solidFill>
                <a:latin typeface="Tahoma" charset="0"/>
              </a:rPr>
              <a:t/>
            </a:r>
            <a:br>
              <a:rPr lang="es-ES_tradnl" sz="2400" b="1" dirty="0" smtClean="0">
                <a:solidFill>
                  <a:schemeClr val="tx1"/>
                </a:solidFill>
                <a:latin typeface="Tahoma" charset="0"/>
              </a:rPr>
            </a:br>
            <a:r>
              <a:rPr lang="es-ES_tradnl" sz="2400" b="1" dirty="0" smtClean="0">
                <a:solidFill>
                  <a:schemeClr val="tx1"/>
                </a:solidFill>
                <a:latin typeface="Tahoma" charset="0"/>
              </a:rPr>
              <a:t>1960 – 2009</a:t>
            </a:r>
          </a:p>
        </p:txBody>
      </p:sp>
      <p:graphicFrame>
        <p:nvGraphicFramePr>
          <p:cNvPr id="50184" name="Object 8"/>
          <p:cNvGraphicFramePr>
            <a:graphicFrameLocks noGrp="1" noChangeAspect="1"/>
          </p:cNvGraphicFramePr>
          <p:nvPr>
            <p:ph idx="4294967295"/>
          </p:nvPr>
        </p:nvGraphicFramePr>
        <p:xfrm>
          <a:off x="1476375" y="2411413"/>
          <a:ext cx="7653338" cy="3709987"/>
        </p:xfrm>
        <a:graphic>
          <a:graphicData uri="http://schemas.openxmlformats.org/presentationml/2006/ole">
            <p:oleObj spid="_x0000_s160789" name="Worksheet" r:id="rId4" imgW="7191392" imgH="3486285" progId="Excel.Sheet.8">
              <p:embed/>
            </p:oleObj>
          </a:graphicData>
        </a:graphic>
      </p:graphicFrame>
      <p:sp>
        <p:nvSpPr>
          <p:cNvPr id="50179" name="Text Box 3"/>
          <p:cNvSpPr txBox="1">
            <a:spLocks noChangeArrowheads="1"/>
          </p:cNvSpPr>
          <p:nvPr/>
        </p:nvSpPr>
        <p:spPr bwMode="auto">
          <a:xfrm>
            <a:off x="1295400" y="6248400"/>
            <a:ext cx="2438400" cy="336550"/>
          </a:xfrm>
          <a:prstGeom prst="rect">
            <a:avLst/>
          </a:prstGeom>
          <a:solidFill>
            <a:schemeClr val="tx1"/>
          </a:solidFill>
          <a:ln w="9525">
            <a:noFill/>
            <a:miter lim="800000"/>
            <a:headEnd/>
            <a:tailEnd/>
          </a:ln>
        </p:spPr>
        <p:txBody>
          <a:bodyPr>
            <a:spAutoFit/>
          </a:bodyPr>
          <a:lstStyle/>
          <a:p>
            <a:r>
              <a:rPr lang="es-ES_tradnl" sz="1600" b="1" i="1">
                <a:solidFill>
                  <a:srgbClr val="FFFFFF"/>
                </a:solidFill>
                <a:latin typeface="Times New Roman" pitchFamily="18" charset="0"/>
              </a:rPr>
              <a:t>Base de datos CEPAL</a:t>
            </a:r>
          </a:p>
        </p:txBody>
      </p:sp>
      <p:sp>
        <p:nvSpPr>
          <p:cNvPr id="50180" name="Line 4"/>
          <p:cNvSpPr>
            <a:spLocks noChangeShapeType="1"/>
          </p:cNvSpPr>
          <p:nvPr/>
        </p:nvSpPr>
        <p:spPr bwMode="ltGray">
          <a:xfrm flipV="1">
            <a:off x="990600" y="1524000"/>
            <a:ext cx="7848600" cy="0"/>
          </a:xfrm>
          <a:prstGeom prst="line">
            <a:avLst/>
          </a:prstGeom>
          <a:noFill/>
          <a:ln w="76200" cap="rnd">
            <a:solidFill>
              <a:srgbClr val="990000"/>
            </a:solidFill>
            <a:round/>
            <a:headEnd type="none" w="sm" len="sm"/>
            <a:tailEnd type="none" w="sm" len="sm"/>
          </a:ln>
        </p:spPr>
        <p:txBody>
          <a:bodyPr wrap="none" anchor="ctr"/>
          <a:lstStyle/>
          <a:p>
            <a:endParaRPr lang="pt-PT"/>
          </a:p>
        </p:txBody>
      </p:sp>
      <p:sp>
        <p:nvSpPr>
          <p:cNvPr id="50181" name="Text Box 5"/>
          <p:cNvSpPr txBox="1">
            <a:spLocks noChangeArrowheads="1"/>
          </p:cNvSpPr>
          <p:nvPr/>
        </p:nvSpPr>
        <p:spPr bwMode="auto">
          <a:xfrm>
            <a:off x="5257800" y="1905000"/>
            <a:ext cx="3048000" cy="336550"/>
          </a:xfrm>
          <a:prstGeom prst="rect">
            <a:avLst/>
          </a:prstGeom>
          <a:solidFill>
            <a:schemeClr val="tx1"/>
          </a:solidFill>
          <a:ln w="9525">
            <a:noFill/>
            <a:miter lim="800000"/>
            <a:headEnd/>
            <a:tailEnd/>
          </a:ln>
        </p:spPr>
        <p:txBody>
          <a:bodyPr>
            <a:spAutoFit/>
          </a:bodyPr>
          <a:lstStyle/>
          <a:p>
            <a:r>
              <a:rPr lang="es-ES_tradnl" sz="1600" b="1" i="1">
                <a:solidFill>
                  <a:srgbClr val="FFFFFF"/>
                </a:solidFill>
                <a:latin typeface="Times New Roman" pitchFamily="18" charset="0"/>
              </a:rPr>
              <a:t>Millones de dólares y porcentajes</a:t>
            </a:r>
          </a:p>
        </p:txBody>
      </p:sp>
      <p:sp>
        <p:nvSpPr>
          <p:cNvPr id="50182" name="Line 6"/>
          <p:cNvSpPr>
            <a:spLocks noChangeShapeType="1"/>
          </p:cNvSpPr>
          <p:nvPr/>
        </p:nvSpPr>
        <p:spPr bwMode="auto">
          <a:xfrm>
            <a:off x="3962400" y="3276600"/>
            <a:ext cx="533400" cy="990600"/>
          </a:xfrm>
          <a:prstGeom prst="line">
            <a:avLst/>
          </a:prstGeom>
          <a:noFill/>
          <a:ln w="76200">
            <a:solidFill>
              <a:schemeClr val="tx1"/>
            </a:solidFill>
            <a:round/>
            <a:headEnd type="oval" w="med" len="med"/>
            <a:tailEnd type="triangle" w="med" len="med"/>
          </a:ln>
        </p:spPr>
        <p:txBody>
          <a:bodyPr/>
          <a:lstStyle/>
          <a:p>
            <a:endParaRPr lang="pt-PT"/>
          </a:p>
        </p:txBody>
      </p:sp>
      <p:sp>
        <p:nvSpPr>
          <p:cNvPr id="50183" name="Text Box 7"/>
          <p:cNvSpPr txBox="1">
            <a:spLocks noChangeArrowheads="1"/>
          </p:cNvSpPr>
          <p:nvPr/>
        </p:nvSpPr>
        <p:spPr bwMode="auto">
          <a:xfrm>
            <a:off x="2590800" y="2971800"/>
            <a:ext cx="1219200" cy="457200"/>
          </a:xfrm>
          <a:prstGeom prst="rect">
            <a:avLst/>
          </a:prstGeom>
          <a:noFill/>
          <a:ln w="9525">
            <a:noFill/>
            <a:miter lim="800000"/>
            <a:headEnd/>
            <a:tailEnd/>
          </a:ln>
        </p:spPr>
        <p:txBody>
          <a:bodyPr wrap="none">
            <a:spAutoFit/>
          </a:bodyPr>
          <a:lstStyle/>
          <a:p>
            <a:r>
              <a:rPr lang="en-US" sz="2400" b="1">
                <a:latin typeface="Times New Roman" pitchFamily="18" charset="0"/>
              </a:rPr>
              <a:t>INICIO</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0" y="1427163"/>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39150" name="Group 238"/>
          <p:cNvGraphicFramePr>
            <a:graphicFrameLocks noGrp="1"/>
          </p:cNvGraphicFramePr>
          <p:nvPr/>
        </p:nvGraphicFramePr>
        <p:xfrm>
          <a:off x="142845" y="908050"/>
          <a:ext cx="9001156" cy="2743200"/>
        </p:xfrm>
        <a:graphic>
          <a:graphicData uri="http://schemas.openxmlformats.org/drawingml/2006/table">
            <a:tbl>
              <a:tblPr/>
              <a:tblGrid>
                <a:gridCol w="2351543"/>
                <a:gridCol w="1167563"/>
                <a:gridCol w="1629791"/>
                <a:gridCol w="1128406"/>
                <a:gridCol w="1538291"/>
                <a:gridCol w="1185562"/>
              </a:tblGrid>
              <a:tr h="260350">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600" b="0" i="0" u="none" strike="noStrike" cap="none" normalizeH="0" baseline="0" dirty="0" smtClean="0">
                          <a:ln>
                            <a:noFill/>
                          </a:ln>
                          <a:solidFill>
                            <a:srgbClr val="C00000"/>
                          </a:solidFill>
                          <a:effectLst/>
                          <a:latin typeface="Times New Roman" pitchFamily="18" charset="0"/>
                          <a:ea typeface="SimSun" pitchFamily="2" charset="-122"/>
                          <a:cs typeface="Times New Roman" pitchFamily="18" charset="0"/>
                        </a:rPr>
                        <a:t>EL PANORAMO ES COMPLEJO</a:t>
                      </a:r>
                      <a:endParaRPr kumimoji="0" lang="pt-PT" sz="1600" b="0" i="0" u="none" strike="noStrike" cap="none" normalizeH="0" baseline="0" dirty="0" smtClean="0">
                        <a:ln>
                          <a:noFill/>
                        </a:ln>
                        <a:solidFill>
                          <a:srgbClr val="C00000"/>
                        </a:solidFill>
                        <a:effectLst/>
                        <a:latin typeface="Arial" pitchFamily="34" charset="0"/>
                        <a:ea typeface="SimSun" pitchFamily="2" charset="-122"/>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0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C00000"/>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dirty="0" smtClean="0">
                          <a:ln>
                            <a:noFill/>
                          </a:ln>
                          <a:solidFill>
                            <a:srgbClr val="C00000"/>
                          </a:solidFill>
                          <a:effectLst/>
                          <a:latin typeface="Times New Roman" pitchFamily="18" charset="0"/>
                          <a:ea typeface="SimSun" pitchFamily="2" charset="-122"/>
                          <a:cs typeface="Times New Roman" pitchFamily="18" charset="0"/>
                        </a:rPr>
                        <a:t>POLITICA COMERCIAL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dirty="0" smtClean="0">
                          <a:ln>
                            <a:noFill/>
                          </a:ln>
                          <a:solidFill>
                            <a:srgbClr val="C00000"/>
                          </a:solidFill>
                          <a:effectLst/>
                          <a:latin typeface="Times New Roman" pitchFamily="18" charset="0"/>
                          <a:ea typeface="SimSun" pitchFamily="2" charset="-122"/>
                          <a:cs typeface="Times New Roman" pitchFamily="18" charset="0"/>
                        </a:rPr>
                        <a:t>UNIÓN ADUANERA</a:t>
                      </a:r>
                      <a:endParaRPr kumimoji="0" lang="pt-PT" sz="1200" b="0" i="0" u="none" strike="noStrike" cap="none" normalizeH="0" baseline="0" dirty="0" smtClean="0">
                        <a:ln>
                          <a:noFill/>
                        </a:ln>
                        <a:solidFill>
                          <a:srgbClr val="C00000"/>
                        </a:solidFill>
                        <a:effectLst/>
                        <a:latin typeface="Arial" pitchFamily="34" charset="0"/>
                        <a:ea typeface="SimSun" pitchFamily="2" charset="-122"/>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dirty="0" smtClean="0">
                          <a:ln>
                            <a:noFill/>
                          </a:ln>
                          <a:solidFill>
                            <a:srgbClr val="C00000"/>
                          </a:solidFill>
                          <a:effectLst/>
                          <a:latin typeface="Times New Roman" pitchFamily="18" charset="0"/>
                          <a:ea typeface="SimSun" pitchFamily="2" charset="-122"/>
                          <a:cs typeface="Times New Roman" pitchFamily="18" charset="0"/>
                        </a:rPr>
                        <a:t>INSTITUCIONALIDAD</a:t>
                      </a:r>
                      <a:endParaRPr kumimoji="0" lang="pt-PT" sz="1200" b="0" i="0" u="none" strike="noStrike" cap="none" normalizeH="0" baseline="0" dirty="0" smtClean="0">
                        <a:ln>
                          <a:noFill/>
                        </a:ln>
                        <a:solidFill>
                          <a:srgbClr val="C00000"/>
                        </a:solidFill>
                        <a:effectLst/>
                        <a:latin typeface="Arial" pitchFamily="34" charset="0"/>
                        <a:ea typeface="SimSun" pitchFamily="2" charset="-122"/>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dirty="0" smtClean="0">
                          <a:ln>
                            <a:noFill/>
                          </a:ln>
                          <a:solidFill>
                            <a:srgbClr val="C00000"/>
                          </a:solidFill>
                          <a:effectLst/>
                          <a:latin typeface="Times New Roman" pitchFamily="18" charset="0"/>
                          <a:ea typeface="SimSun" pitchFamily="2" charset="-122"/>
                          <a:cs typeface="Times New Roman" pitchFamily="18" charset="0"/>
                        </a:rPr>
                        <a:t>COORDINACIÓN MACRO-ECONÓMICA</a:t>
                      </a:r>
                      <a:endParaRPr kumimoji="0" lang="pt-PT" sz="1200" b="0" i="0" u="none" strike="noStrike" cap="none" normalizeH="0" baseline="0" dirty="0" smtClean="0">
                        <a:ln>
                          <a:noFill/>
                        </a:ln>
                        <a:solidFill>
                          <a:srgbClr val="C00000"/>
                        </a:solidFill>
                        <a:effectLst/>
                        <a:latin typeface="Arial" pitchFamily="34" charset="0"/>
                        <a:ea typeface="SimSun" pitchFamily="2" charset="-122"/>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dirty="0" smtClean="0">
                          <a:ln>
                            <a:noFill/>
                          </a:ln>
                          <a:solidFill>
                            <a:srgbClr val="C00000"/>
                          </a:solidFill>
                          <a:effectLst/>
                          <a:latin typeface="Times New Roman" pitchFamily="18" charset="0"/>
                          <a:ea typeface="SimSun" pitchFamily="2" charset="-122"/>
                          <a:cs typeface="Times New Roman" pitchFamily="18" charset="0"/>
                        </a:rPr>
                        <a:t>TRATO DE ASIMETRÍAS</a:t>
                      </a:r>
                      <a:endParaRPr kumimoji="0" lang="pt-PT" sz="1200" b="0" i="0" u="none" strike="noStrike" cap="none" normalizeH="0" baseline="0" dirty="0" smtClean="0">
                        <a:ln>
                          <a:noFill/>
                        </a:ln>
                        <a:solidFill>
                          <a:srgbClr val="C00000"/>
                        </a:solidFill>
                        <a:effectLst/>
                        <a:latin typeface="Arial" pitchFamily="34" charset="0"/>
                        <a:ea typeface="SimSun" pitchFamily="2" charset="-122"/>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600" b="0" i="0" u="none" strike="noStrike" cap="none" normalizeH="0" baseline="0" dirty="0" smtClean="0">
                          <a:ln>
                            <a:noFill/>
                          </a:ln>
                          <a:solidFill>
                            <a:srgbClr val="C00000"/>
                          </a:solidFill>
                          <a:effectLst/>
                          <a:latin typeface="Times New Roman" pitchFamily="18" charset="0"/>
                          <a:ea typeface="SimSun" pitchFamily="2" charset="-122"/>
                          <a:cs typeface="Times New Roman" pitchFamily="18" charset="0"/>
                        </a:rPr>
                        <a:t>MERCOSUL</a:t>
                      </a:r>
                      <a:endParaRPr kumimoji="0" lang="pt-PT" sz="1600" b="0" i="0" u="none" strike="noStrike" cap="none" normalizeH="0" baseline="0" dirty="0" smtClean="0">
                        <a:ln>
                          <a:noFill/>
                        </a:ln>
                        <a:solidFill>
                          <a:srgbClr val="C00000"/>
                        </a:solidFill>
                        <a:effectLst/>
                        <a:latin typeface="Arial" pitchFamily="34" charset="0"/>
                        <a:ea typeface="SimSun" pitchFamily="2" charset="-122"/>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2000" b="0" i="0" u="none" strike="noStrike" cap="none" normalizeH="0" baseline="0" dirty="0" smtClean="0">
                          <a:ln>
                            <a:noFill/>
                          </a:ln>
                          <a:solidFill>
                            <a:srgbClr val="C00000"/>
                          </a:solidFill>
                          <a:effectLst/>
                          <a:latin typeface="Times New Roman" pitchFamily="18" charset="0"/>
                          <a:ea typeface="SimSun" pitchFamily="2" charset="-122"/>
                          <a:cs typeface="Times New Roman" pitchFamily="18" charset="0"/>
                        </a:rPr>
                        <a:t>-</a:t>
                      </a:r>
                      <a:endParaRPr kumimoji="0" lang="pt-PT" sz="2000" b="0" i="0" u="none" strike="noStrike" cap="none" normalizeH="0" baseline="0" dirty="0" smtClean="0">
                        <a:ln>
                          <a:noFill/>
                        </a:ln>
                        <a:solidFill>
                          <a:srgbClr val="C00000"/>
                        </a:solidFill>
                        <a:effectLst/>
                        <a:latin typeface="Arial" pitchFamily="34" charset="0"/>
                        <a:ea typeface="SimSun" pitchFamily="2" charset="-122"/>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2000" b="0" i="0" u="none" strike="noStrike" cap="none" normalizeH="0" baseline="0" dirty="0" smtClean="0">
                          <a:ln>
                            <a:noFill/>
                          </a:ln>
                          <a:solidFill>
                            <a:srgbClr val="C00000"/>
                          </a:solidFill>
                          <a:effectLst/>
                          <a:latin typeface="Times New Roman" pitchFamily="18" charset="0"/>
                          <a:ea typeface="SimSun" pitchFamily="2" charset="-122"/>
                          <a:cs typeface="Times New Roman" pitchFamily="18" charset="0"/>
                        </a:rPr>
                        <a:t>-</a:t>
                      </a:r>
                      <a:endParaRPr kumimoji="0" lang="pt-PT" sz="2000" b="0" i="0" u="none" strike="noStrike" cap="none" normalizeH="0" baseline="0" dirty="0" smtClean="0">
                        <a:ln>
                          <a:noFill/>
                        </a:ln>
                        <a:solidFill>
                          <a:srgbClr val="C00000"/>
                        </a:solidFill>
                        <a:effectLst/>
                        <a:latin typeface="Arial" pitchFamily="34" charset="0"/>
                        <a:ea typeface="SimSun" pitchFamily="2" charset="-122"/>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2000" b="0" i="0" u="none" strike="noStrike" cap="none" normalizeH="0" baseline="0" smtClean="0">
                          <a:ln>
                            <a:noFill/>
                          </a:ln>
                          <a:solidFill>
                            <a:srgbClr val="C00000"/>
                          </a:solidFill>
                          <a:effectLst/>
                          <a:latin typeface="Times New Roman" pitchFamily="18" charset="0"/>
                          <a:ea typeface="SimSun" pitchFamily="2" charset="-122"/>
                          <a:cs typeface="Times New Roman" pitchFamily="18" charset="0"/>
                        </a:rPr>
                        <a:t>-</a:t>
                      </a:r>
                      <a:endParaRPr kumimoji="0" lang="pt-PT" sz="2000" b="0" i="0" u="none" strike="noStrike" cap="none" normalizeH="0" baseline="0" smtClean="0">
                        <a:ln>
                          <a:noFill/>
                        </a:ln>
                        <a:solidFill>
                          <a:srgbClr val="C00000"/>
                        </a:solidFill>
                        <a:effectLst/>
                        <a:latin typeface="Arial" pitchFamily="34" charset="0"/>
                        <a:ea typeface="SimSun" pitchFamily="2" charset="-122"/>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2000" b="0" i="0" u="none" strike="noStrike" cap="none" normalizeH="0" baseline="0" dirty="0" smtClean="0">
                          <a:ln>
                            <a:noFill/>
                          </a:ln>
                          <a:solidFill>
                            <a:srgbClr val="C00000"/>
                          </a:solidFill>
                          <a:effectLst/>
                          <a:latin typeface="Times New Roman" pitchFamily="18" charset="0"/>
                          <a:ea typeface="SimSun" pitchFamily="2" charset="-122"/>
                          <a:cs typeface="Times New Roman" pitchFamily="18" charset="0"/>
                        </a:rPr>
                        <a:t>-</a:t>
                      </a:r>
                      <a:endParaRPr kumimoji="0" lang="pt-PT" sz="2000" b="0" i="0" u="none" strike="noStrike" cap="none" normalizeH="0" baseline="0" dirty="0" smtClean="0">
                        <a:ln>
                          <a:noFill/>
                        </a:ln>
                        <a:solidFill>
                          <a:srgbClr val="C00000"/>
                        </a:solidFill>
                        <a:effectLst/>
                        <a:latin typeface="Arial" pitchFamily="34" charset="0"/>
                        <a:ea typeface="SimSun" pitchFamily="2" charset="-122"/>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2000" b="0" i="0" u="none" strike="noStrike" cap="none" normalizeH="0" baseline="0" smtClean="0">
                          <a:ln>
                            <a:noFill/>
                          </a:ln>
                          <a:solidFill>
                            <a:srgbClr val="C00000"/>
                          </a:solidFill>
                          <a:effectLst/>
                          <a:latin typeface="Times New Roman" pitchFamily="18" charset="0"/>
                          <a:ea typeface="SimSun" pitchFamily="2" charset="-122"/>
                          <a:cs typeface="Times New Roman" pitchFamily="18" charset="0"/>
                        </a:rPr>
                        <a:t>-</a:t>
                      </a:r>
                      <a:endParaRPr kumimoji="0" lang="pt-PT" sz="2000" b="0" i="0" u="none" strike="noStrike" cap="none" normalizeH="0" baseline="0" smtClean="0">
                        <a:ln>
                          <a:noFill/>
                        </a:ln>
                        <a:solidFill>
                          <a:srgbClr val="C00000"/>
                        </a:solidFill>
                        <a:effectLst/>
                        <a:latin typeface="Arial" pitchFamily="34" charset="0"/>
                        <a:ea typeface="SimSun" pitchFamily="2" charset="-122"/>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600" b="0" i="0" u="none" strike="noStrike" cap="none" normalizeH="0" baseline="0" dirty="0" smtClean="0">
                          <a:ln>
                            <a:noFill/>
                          </a:ln>
                          <a:solidFill>
                            <a:srgbClr val="C00000"/>
                          </a:solidFill>
                          <a:effectLst/>
                          <a:latin typeface="Times New Roman" pitchFamily="18" charset="0"/>
                          <a:ea typeface="SimSun" pitchFamily="2" charset="-122"/>
                          <a:cs typeface="Times New Roman" pitchFamily="18" charset="0"/>
                        </a:rPr>
                        <a:t>COMUNIDAD ANDINA</a:t>
                      </a:r>
                      <a:endParaRPr kumimoji="0" lang="pt-PT" sz="1600" b="0" i="0" u="none" strike="noStrike" cap="none" normalizeH="0" baseline="0" dirty="0" smtClean="0">
                        <a:ln>
                          <a:noFill/>
                        </a:ln>
                        <a:solidFill>
                          <a:srgbClr val="C00000"/>
                        </a:solidFill>
                        <a:effectLst/>
                        <a:latin typeface="Arial" pitchFamily="34" charset="0"/>
                        <a:ea typeface="SimSun" pitchFamily="2" charset="-122"/>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2000" b="0" i="0" u="none" strike="noStrike" cap="none" normalizeH="0" baseline="0" dirty="0" smtClean="0">
                          <a:ln>
                            <a:noFill/>
                          </a:ln>
                          <a:solidFill>
                            <a:srgbClr val="C00000"/>
                          </a:solidFill>
                          <a:effectLst/>
                          <a:latin typeface="Times New Roman" pitchFamily="18" charset="0"/>
                          <a:ea typeface="SimSun" pitchFamily="2" charset="-122"/>
                          <a:cs typeface="Times New Roman" pitchFamily="18" charset="0"/>
                        </a:rPr>
                        <a:t>+</a:t>
                      </a:r>
                      <a:endParaRPr kumimoji="0" lang="pt-PT" sz="2000" b="0" i="0" u="none" strike="noStrike" cap="none" normalizeH="0" baseline="0" dirty="0" smtClean="0">
                        <a:ln>
                          <a:noFill/>
                        </a:ln>
                        <a:solidFill>
                          <a:srgbClr val="C00000"/>
                        </a:solidFill>
                        <a:effectLst/>
                        <a:latin typeface="Arial" pitchFamily="34" charset="0"/>
                        <a:ea typeface="SimSun" pitchFamily="2" charset="-122"/>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2000" b="0" i="0" u="none" strike="noStrike" cap="none" normalizeH="0" baseline="0" dirty="0" smtClean="0">
                          <a:ln>
                            <a:noFill/>
                          </a:ln>
                          <a:solidFill>
                            <a:srgbClr val="C00000"/>
                          </a:solidFill>
                          <a:effectLst/>
                          <a:latin typeface="Times New Roman" pitchFamily="18" charset="0"/>
                          <a:ea typeface="SimSun" pitchFamily="2" charset="-122"/>
                          <a:cs typeface="Times New Roman" pitchFamily="18" charset="0"/>
                        </a:rPr>
                        <a:t>-</a:t>
                      </a:r>
                      <a:endParaRPr kumimoji="0" lang="pt-PT" sz="2000" b="0" i="0" u="none" strike="noStrike" cap="none" normalizeH="0" baseline="0" dirty="0" smtClean="0">
                        <a:ln>
                          <a:noFill/>
                        </a:ln>
                        <a:solidFill>
                          <a:srgbClr val="C00000"/>
                        </a:solidFill>
                        <a:effectLst/>
                        <a:latin typeface="Arial" pitchFamily="34" charset="0"/>
                        <a:ea typeface="SimSun" pitchFamily="2" charset="-122"/>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2000" b="0" i="0" u="none" strike="noStrike" cap="none" normalizeH="0" baseline="0" smtClean="0">
                          <a:ln>
                            <a:noFill/>
                          </a:ln>
                          <a:solidFill>
                            <a:srgbClr val="C00000"/>
                          </a:solidFill>
                          <a:effectLst/>
                          <a:latin typeface="Times New Roman" pitchFamily="18" charset="0"/>
                          <a:ea typeface="SimSun" pitchFamily="2" charset="-122"/>
                          <a:cs typeface="Times New Roman" pitchFamily="18" charset="0"/>
                        </a:rPr>
                        <a:t>+</a:t>
                      </a:r>
                      <a:endParaRPr kumimoji="0" lang="pt-PT" sz="2000" b="0" i="0" u="none" strike="noStrike" cap="none" normalizeH="0" baseline="0" smtClean="0">
                        <a:ln>
                          <a:noFill/>
                        </a:ln>
                        <a:solidFill>
                          <a:srgbClr val="C00000"/>
                        </a:solidFill>
                        <a:effectLst/>
                        <a:latin typeface="Arial" pitchFamily="34" charset="0"/>
                        <a:ea typeface="SimSun" pitchFamily="2" charset="-122"/>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2000" b="0" i="0" u="none" strike="noStrike" cap="none" normalizeH="0" baseline="0" smtClean="0">
                          <a:ln>
                            <a:noFill/>
                          </a:ln>
                          <a:solidFill>
                            <a:srgbClr val="C00000"/>
                          </a:solidFill>
                          <a:effectLst/>
                          <a:latin typeface="Times New Roman" pitchFamily="18" charset="0"/>
                          <a:ea typeface="SimSun" pitchFamily="2" charset="-122"/>
                          <a:cs typeface="Times New Roman" pitchFamily="18" charset="0"/>
                        </a:rPr>
                        <a:t>+</a:t>
                      </a:r>
                      <a:endParaRPr kumimoji="0" lang="pt-PT" sz="2000" b="0" i="0" u="none" strike="noStrike" cap="none" normalizeH="0" baseline="0" smtClean="0">
                        <a:ln>
                          <a:noFill/>
                        </a:ln>
                        <a:solidFill>
                          <a:srgbClr val="C00000"/>
                        </a:solidFill>
                        <a:effectLst/>
                        <a:latin typeface="Arial" pitchFamily="34" charset="0"/>
                        <a:ea typeface="SimSun" pitchFamily="2" charset="-122"/>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2000" b="0" i="0" u="none" strike="noStrike" cap="none" normalizeH="0" baseline="0" smtClean="0">
                          <a:ln>
                            <a:noFill/>
                          </a:ln>
                          <a:solidFill>
                            <a:srgbClr val="C00000"/>
                          </a:solidFill>
                          <a:effectLst/>
                          <a:latin typeface="Times New Roman" pitchFamily="18" charset="0"/>
                          <a:ea typeface="SimSun" pitchFamily="2" charset="-122"/>
                          <a:cs typeface="Times New Roman" pitchFamily="18" charset="0"/>
                        </a:rPr>
                        <a:t>-</a:t>
                      </a:r>
                      <a:endParaRPr kumimoji="0" lang="pt-PT" sz="2000" b="0" i="0" u="none" strike="noStrike" cap="none" normalizeH="0" baseline="0" smtClean="0">
                        <a:ln>
                          <a:noFill/>
                        </a:ln>
                        <a:solidFill>
                          <a:srgbClr val="C00000"/>
                        </a:solidFill>
                        <a:effectLst/>
                        <a:latin typeface="Arial" pitchFamily="34" charset="0"/>
                        <a:ea typeface="SimSun" pitchFamily="2" charset="-122"/>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600" b="0" i="0" u="none" strike="noStrike" cap="none" normalizeH="0" baseline="0" dirty="0" smtClean="0">
                          <a:ln>
                            <a:noFill/>
                          </a:ln>
                          <a:solidFill>
                            <a:srgbClr val="C00000"/>
                          </a:solidFill>
                          <a:effectLst/>
                          <a:latin typeface="Times New Roman" pitchFamily="18" charset="0"/>
                          <a:ea typeface="SimSun" pitchFamily="2" charset="-122"/>
                          <a:cs typeface="Times New Roman" pitchFamily="18" charset="0"/>
                        </a:rPr>
                        <a:t>MERCADO COMUM CENTROAMERICANO</a:t>
                      </a:r>
                      <a:endParaRPr kumimoji="0" lang="pt-PT" sz="1600" b="0" i="0" u="none" strike="noStrike" cap="none" normalizeH="0" baseline="0" dirty="0" smtClean="0">
                        <a:ln>
                          <a:noFill/>
                        </a:ln>
                        <a:solidFill>
                          <a:srgbClr val="C00000"/>
                        </a:solidFill>
                        <a:effectLst/>
                        <a:latin typeface="Arial" pitchFamily="34" charset="0"/>
                        <a:ea typeface="SimSun" pitchFamily="2" charset="-122"/>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2000" b="0" i="0" u="none" strike="noStrike" cap="none" normalizeH="0" baseline="0" smtClean="0">
                          <a:ln>
                            <a:noFill/>
                          </a:ln>
                          <a:solidFill>
                            <a:srgbClr val="C00000"/>
                          </a:solidFill>
                          <a:effectLst/>
                          <a:latin typeface="Times New Roman" pitchFamily="18" charset="0"/>
                          <a:ea typeface="SimSun" pitchFamily="2" charset="-122"/>
                          <a:cs typeface="Times New Roman" pitchFamily="18" charset="0"/>
                        </a:rPr>
                        <a:t>-</a:t>
                      </a:r>
                      <a:endParaRPr kumimoji="0" lang="pt-PT" sz="2000" b="0" i="0" u="none" strike="noStrike" cap="none" normalizeH="0" baseline="0" smtClean="0">
                        <a:ln>
                          <a:noFill/>
                        </a:ln>
                        <a:solidFill>
                          <a:srgbClr val="C00000"/>
                        </a:solidFill>
                        <a:effectLst/>
                        <a:latin typeface="Arial" pitchFamily="34" charset="0"/>
                        <a:ea typeface="SimSun" pitchFamily="2" charset="-122"/>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2000" b="0" i="0" u="none" strike="noStrike" cap="none" normalizeH="0" baseline="0" dirty="0" smtClean="0">
                          <a:ln>
                            <a:noFill/>
                          </a:ln>
                          <a:solidFill>
                            <a:srgbClr val="C00000"/>
                          </a:solidFill>
                          <a:effectLst/>
                          <a:latin typeface="Times New Roman" pitchFamily="18" charset="0"/>
                          <a:ea typeface="SimSun" pitchFamily="2" charset="-122"/>
                          <a:cs typeface="Times New Roman" pitchFamily="18" charset="0"/>
                        </a:rPr>
                        <a:t>+</a:t>
                      </a:r>
                      <a:endParaRPr kumimoji="0" lang="pt-PT" sz="2000" b="0" i="0" u="none" strike="noStrike" cap="none" normalizeH="0" baseline="0" dirty="0" smtClean="0">
                        <a:ln>
                          <a:noFill/>
                        </a:ln>
                        <a:solidFill>
                          <a:srgbClr val="C00000"/>
                        </a:solidFill>
                        <a:effectLst/>
                        <a:latin typeface="Arial" pitchFamily="34" charset="0"/>
                        <a:ea typeface="SimSun" pitchFamily="2" charset="-122"/>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2000" b="0" i="0" u="none" strike="noStrike" cap="none" normalizeH="0" baseline="0" smtClean="0">
                          <a:ln>
                            <a:noFill/>
                          </a:ln>
                          <a:solidFill>
                            <a:srgbClr val="C00000"/>
                          </a:solidFill>
                          <a:effectLst/>
                          <a:latin typeface="Times New Roman" pitchFamily="18" charset="0"/>
                          <a:ea typeface="SimSun" pitchFamily="2" charset="-122"/>
                          <a:cs typeface="Times New Roman" pitchFamily="18" charset="0"/>
                        </a:rPr>
                        <a:t>+</a:t>
                      </a:r>
                      <a:endParaRPr kumimoji="0" lang="pt-PT" sz="2000" b="0" i="0" u="none" strike="noStrike" cap="none" normalizeH="0" baseline="0" smtClean="0">
                        <a:ln>
                          <a:noFill/>
                        </a:ln>
                        <a:solidFill>
                          <a:srgbClr val="C00000"/>
                        </a:solidFill>
                        <a:effectLst/>
                        <a:latin typeface="Arial" pitchFamily="34" charset="0"/>
                        <a:ea typeface="SimSun" pitchFamily="2" charset="-122"/>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2000" b="0" i="0" u="none" strike="noStrike" cap="none" normalizeH="0" baseline="0" smtClean="0">
                          <a:ln>
                            <a:noFill/>
                          </a:ln>
                          <a:solidFill>
                            <a:srgbClr val="C00000"/>
                          </a:solidFill>
                          <a:effectLst/>
                          <a:latin typeface="Times New Roman" pitchFamily="18" charset="0"/>
                          <a:ea typeface="SimSun" pitchFamily="2" charset="-122"/>
                          <a:cs typeface="Times New Roman" pitchFamily="18" charset="0"/>
                        </a:rPr>
                        <a:t>+</a:t>
                      </a:r>
                      <a:endParaRPr kumimoji="0" lang="pt-PT" sz="2000" b="0" i="0" u="none" strike="noStrike" cap="none" normalizeH="0" baseline="0" smtClean="0">
                        <a:ln>
                          <a:noFill/>
                        </a:ln>
                        <a:solidFill>
                          <a:srgbClr val="C00000"/>
                        </a:solidFill>
                        <a:effectLst/>
                        <a:latin typeface="Arial" pitchFamily="34" charset="0"/>
                        <a:ea typeface="SimSun" pitchFamily="2" charset="-122"/>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2000" b="0" i="0" u="none" strike="noStrike" cap="none" normalizeH="0" baseline="0" smtClean="0">
                          <a:ln>
                            <a:noFill/>
                          </a:ln>
                          <a:solidFill>
                            <a:srgbClr val="C00000"/>
                          </a:solidFill>
                          <a:effectLst/>
                          <a:latin typeface="Times New Roman" pitchFamily="18" charset="0"/>
                          <a:ea typeface="SimSun" pitchFamily="2" charset="-122"/>
                          <a:cs typeface="Times New Roman" pitchFamily="18" charset="0"/>
                        </a:rPr>
                        <a:t>-</a:t>
                      </a:r>
                      <a:endParaRPr kumimoji="0" lang="pt-PT" sz="2000" b="0" i="0" u="none" strike="noStrike" cap="none" normalizeH="0" baseline="0" smtClean="0">
                        <a:ln>
                          <a:noFill/>
                        </a:ln>
                        <a:solidFill>
                          <a:srgbClr val="C00000"/>
                        </a:solidFill>
                        <a:effectLst/>
                        <a:latin typeface="Arial" pitchFamily="34" charset="0"/>
                        <a:ea typeface="SimSun" pitchFamily="2" charset="-122"/>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600" b="0" i="0" u="none" strike="noStrike" cap="none" normalizeH="0" baseline="0" dirty="0" smtClean="0">
                          <a:ln>
                            <a:noFill/>
                          </a:ln>
                          <a:solidFill>
                            <a:srgbClr val="C00000"/>
                          </a:solidFill>
                          <a:effectLst/>
                          <a:latin typeface="Times New Roman" pitchFamily="18" charset="0"/>
                          <a:ea typeface="SimSun" pitchFamily="2" charset="-122"/>
                          <a:cs typeface="Times New Roman" pitchFamily="18" charset="0"/>
                        </a:rPr>
                        <a:t>CARICOM</a:t>
                      </a:r>
                      <a:endParaRPr kumimoji="0" lang="pt-PT" sz="1600" b="0" i="0" u="none" strike="noStrike" cap="none" normalizeH="0" baseline="0" dirty="0" smtClean="0">
                        <a:ln>
                          <a:noFill/>
                        </a:ln>
                        <a:solidFill>
                          <a:srgbClr val="C00000"/>
                        </a:solidFill>
                        <a:effectLst/>
                        <a:latin typeface="Arial" pitchFamily="34" charset="0"/>
                        <a:ea typeface="SimSun" pitchFamily="2" charset="-122"/>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2000" b="0" i="0" u="none" strike="noStrike" cap="none" normalizeH="0" baseline="0" smtClean="0">
                          <a:ln>
                            <a:noFill/>
                          </a:ln>
                          <a:solidFill>
                            <a:srgbClr val="C00000"/>
                          </a:solidFill>
                          <a:effectLst/>
                          <a:latin typeface="Times New Roman" pitchFamily="18" charset="0"/>
                          <a:ea typeface="SimSun" pitchFamily="2" charset="-122"/>
                          <a:cs typeface="Times New Roman" pitchFamily="18" charset="0"/>
                        </a:rPr>
                        <a:t>-</a:t>
                      </a:r>
                      <a:endParaRPr kumimoji="0" lang="pt-PT" sz="2000" b="0" i="0" u="none" strike="noStrike" cap="none" normalizeH="0" baseline="0" smtClean="0">
                        <a:ln>
                          <a:noFill/>
                        </a:ln>
                        <a:solidFill>
                          <a:srgbClr val="C00000"/>
                        </a:solidFill>
                        <a:effectLst/>
                        <a:latin typeface="Arial" pitchFamily="34" charset="0"/>
                        <a:ea typeface="SimSun" pitchFamily="2" charset="-122"/>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2000" b="0" i="0" u="none" strike="noStrike" cap="none" normalizeH="0" baseline="0" dirty="0" smtClean="0">
                          <a:ln>
                            <a:noFill/>
                          </a:ln>
                          <a:solidFill>
                            <a:srgbClr val="C00000"/>
                          </a:solidFill>
                          <a:effectLst/>
                          <a:latin typeface="Times New Roman" pitchFamily="18" charset="0"/>
                          <a:ea typeface="SimSun" pitchFamily="2" charset="-122"/>
                          <a:cs typeface="Times New Roman" pitchFamily="18" charset="0"/>
                        </a:rPr>
                        <a:t>-</a:t>
                      </a:r>
                      <a:endParaRPr kumimoji="0" lang="pt-PT" sz="2000" b="0" i="0" u="none" strike="noStrike" cap="none" normalizeH="0" baseline="0" dirty="0" smtClean="0">
                        <a:ln>
                          <a:noFill/>
                        </a:ln>
                        <a:solidFill>
                          <a:srgbClr val="C00000"/>
                        </a:solidFill>
                        <a:effectLst/>
                        <a:latin typeface="Arial" pitchFamily="34" charset="0"/>
                        <a:ea typeface="SimSun" pitchFamily="2" charset="-122"/>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2000" b="0" i="0" u="none" strike="noStrike" cap="none" normalizeH="0" baseline="0" dirty="0" smtClean="0">
                          <a:ln>
                            <a:noFill/>
                          </a:ln>
                          <a:solidFill>
                            <a:srgbClr val="C00000"/>
                          </a:solidFill>
                          <a:effectLst/>
                          <a:latin typeface="Times New Roman" pitchFamily="18" charset="0"/>
                          <a:ea typeface="SimSun" pitchFamily="2" charset="-122"/>
                          <a:cs typeface="Times New Roman" pitchFamily="18" charset="0"/>
                        </a:rPr>
                        <a:t>+</a:t>
                      </a:r>
                      <a:endParaRPr kumimoji="0" lang="pt-PT" sz="2000" b="0" i="0" u="none" strike="noStrike" cap="none" normalizeH="0" baseline="0" dirty="0" smtClean="0">
                        <a:ln>
                          <a:noFill/>
                        </a:ln>
                        <a:solidFill>
                          <a:srgbClr val="C00000"/>
                        </a:solidFill>
                        <a:effectLst/>
                        <a:latin typeface="Arial" pitchFamily="34" charset="0"/>
                        <a:ea typeface="SimSun" pitchFamily="2" charset="-122"/>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2000" b="0" i="0" u="none" strike="noStrike" cap="none" normalizeH="0" baseline="0" dirty="0" smtClean="0">
                          <a:ln>
                            <a:noFill/>
                          </a:ln>
                          <a:solidFill>
                            <a:srgbClr val="C00000"/>
                          </a:solidFill>
                          <a:effectLst/>
                          <a:latin typeface="Times New Roman" pitchFamily="18" charset="0"/>
                          <a:ea typeface="SimSun" pitchFamily="2" charset="-122"/>
                          <a:cs typeface="Times New Roman" pitchFamily="18" charset="0"/>
                        </a:rPr>
                        <a:t>-</a:t>
                      </a:r>
                      <a:endParaRPr kumimoji="0" lang="pt-PT" sz="2000" b="0" i="0" u="none" strike="noStrike" cap="none" normalizeH="0" baseline="0" dirty="0" smtClean="0">
                        <a:ln>
                          <a:noFill/>
                        </a:ln>
                        <a:solidFill>
                          <a:srgbClr val="C00000"/>
                        </a:solidFill>
                        <a:effectLst/>
                        <a:latin typeface="Arial" pitchFamily="34" charset="0"/>
                        <a:ea typeface="SimSun" pitchFamily="2" charset="-122"/>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2000" b="0" i="0" u="none" strike="noStrike" cap="none" normalizeH="0" baseline="0" dirty="0" smtClean="0">
                          <a:ln>
                            <a:noFill/>
                          </a:ln>
                          <a:solidFill>
                            <a:srgbClr val="C00000"/>
                          </a:solidFill>
                          <a:effectLst/>
                          <a:latin typeface="Times New Roman" pitchFamily="18" charset="0"/>
                          <a:ea typeface="SimSun" pitchFamily="2" charset="-122"/>
                          <a:cs typeface="Times New Roman" pitchFamily="18" charset="0"/>
                        </a:rPr>
                        <a:t>-</a:t>
                      </a:r>
                      <a:endParaRPr kumimoji="0" lang="pt-PT" sz="2000" b="0" i="0" u="none" strike="noStrike" cap="none" normalizeH="0" baseline="0" dirty="0" smtClean="0">
                        <a:ln>
                          <a:noFill/>
                        </a:ln>
                        <a:solidFill>
                          <a:srgbClr val="C00000"/>
                        </a:solidFill>
                        <a:effectLst/>
                        <a:latin typeface="Arial" pitchFamily="34" charset="0"/>
                        <a:ea typeface="SimSun" pitchFamily="2" charset="-122"/>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9132" name="Rectangle 220"/>
          <p:cNvSpPr>
            <a:spLocks noChangeArrowheads="1"/>
          </p:cNvSpPr>
          <p:nvPr/>
        </p:nvSpPr>
        <p:spPr bwMode="auto">
          <a:xfrm>
            <a:off x="611188" y="5081588"/>
            <a:ext cx="7993062" cy="917575"/>
          </a:xfrm>
          <a:prstGeom prst="rect">
            <a:avLst/>
          </a:prstGeom>
          <a:noFill/>
          <a:ln w="9525">
            <a:noFill/>
            <a:miter lim="800000"/>
            <a:headEnd/>
            <a:tailEnd/>
          </a:ln>
          <a:effectLst/>
        </p:spPr>
        <p:txBody>
          <a:bodyPr anchor="ctr">
            <a:spAutoFit/>
          </a:bodyPr>
          <a:lstStyle/>
          <a:p>
            <a:r>
              <a:rPr lang="pt-PT" sz="1600" dirty="0">
                <a:latin typeface="Times New Roman" pitchFamily="18" charset="0"/>
                <a:ea typeface="SimSun" pitchFamily="2" charset="-122"/>
                <a:cs typeface="Times New Roman" pitchFamily="18" charset="0"/>
              </a:rPr>
              <a:t> - TRATAMIENTO DEFICIENTE</a:t>
            </a:r>
            <a:endParaRPr lang="pt-PT" sz="1600" dirty="0">
              <a:ea typeface="SimSun" pitchFamily="2" charset="-122"/>
            </a:endParaRPr>
          </a:p>
          <a:p>
            <a:pPr eaLnBrk="0" hangingPunct="0"/>
            <a:r>
              <a:rPr lang="pt-PT" sz="1600" dirty="0">
                <a:latin typeface="Times New Roman" pitchFamily="18" charset="0"/>
                <a:ea typeface="SimSun" pitchFamily="2" charset="-122"/>
                <a:cs typeface="Times New Roman" pitchFamily="18" charset="0"/>
              </a:rPr>
              <a:t>+ TRATAMIENTO ACEPTABLE</a:t>
            </a:r>
            <a:endParaRPr lang="pt-PT" sz="1600" dirty="0"/>
          </a:p>
          <a:p>
            <a:pPr eaLnBrk="0" hangingPunct="0"/>
            <a:r>
              <a:rPr lang="pt-PT" sz="1100" dirty="0">
                <a:latin typeface="Times New Roman" pitchFamily="18" charset="0"/>
                <a:ea typeface="SimSun" pitchFamily="2" charset="-122"/>
              </a:rPr>
              <a:t> </a:t>
            </a:r>
            <a:endParaRPr lang="pt-PT" sz="900" dirty="0"/>
          </a:p>
          <a:p>
            <a:pPr eaLnBrk="0" hangingPunct="0"/>
            <a:r>
              <a:rPr lang="pt-PT" sz="1100" dirty="0">
                <a:latin typeface="Times New Roman" pitchFamily="18" charset="0"/>
                <a:ea typeface="SimSun" pitchFamily="2" charset="-122"/>
              </a:rPr>
              <a:t>FUENTE:CEPAL</a:t>
            </a:r>
            <a:endParaRPr lang="pt-PT"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14620"/>
            <a:ext cx="8229600" cy="1143000"/>
          </a:xfrm>
        </p:spPr>
        <p:txBody>
          <a:bodyPr/>
          <a:lstStyle/>
          <a:p>
            <a:r>
              <a:rPr lang="pt-PT" dirty="0" smtClean="0"/>
              <a:t>Breve historia</a:t>
            </a:r>
            <a:endParaRPr lang="pt-P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692696"/>
            <a:ext cx="7772400" cy="4104455"/>
          </a:xfrm>
        </p:spPr>
        <p:txBody>
          <a:bodyPr>
            <a:normAutofit/>
          </a:bodyPr>
          <a:lstStyle/>
          <a:p>
            <a:pPr algn="just"/>
            <a:r>
              <a:rPr lang="pt-PT" sz="4000" dirty="0" smtClean="0">
                <a:solidFill>
                  <a:srgbClr val="898989"/>
                </a:solidFill>
              </a:rPr>
              <a:t>Embora de forma mais pragmática, o interpreta como uma estratégia de </a:t>
            </a:r>
            <a:r>
              <a:rPr lang="pt-PT" sz="4000" i="1" dirty="0" smtClean="0">
                <a:solidFill>
                  <a:srgbClr val="898989"/>
                </a:solidFill>
              </a:rPr>
              <a:t>second best, de aproximação gradual ao </a:t>
            </a:r>
            <a:r>
              <a:rPr lang="pt-PT" sz="4000" dirty="0" smtClean="0">
                <a:solidFill>
                  <a:srgbClr val="898989"/>
                </a:solidFill>
              </a:rPr>
              <a:t>livre mercado.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p>
            <a:r>
              <a:rPr lang="pt-PT" dirty="0" smtClean="0">
                <a:latin typeface="Berlin Sans FB"/>
                <a:ea typeface="Calibri"/>
                <a:cs typeface="Times New Roman"/>
              </a:rPr>
              <a:t>A ALALC (Associação Latino-Americana de Livre Comércio), criada pelo Tratado de Montevideo, em 1960, foi o mais importante grupo de integração da América Latina, por contar com a maior parte da produção e população do subcontinente, até a sua substituição, em 1980, pela ALADI. </a:t>
            </a:r>
            <a:endParaRPr lang="en-US" dirty="0" smtClean="0">
              <a:ea typeface="Calibri"/>
              <a:cs typeface="Times New Roman"/>
            </a:endParaRP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normAutofit/>
          </a:bodyPr>
          <a:lstStyle/>
          <a:p>
            <a:pPr algn="just">
              <a:lnSpc>
                <a:spcPct val="115000"/>
              </a:lnSpc>
              <a:spcAft>
                <a:spcPts val="0"/>
              </a:spcAft>
            </a:pPr>
            <a:r>
              <a:rPr lang="pt-PT" dirty="0" smtClean="0">
                <a:latin typeface="Berlin Sans FB"/>
                <a:ea typeface="Calibri"/>
                <a:cs typeface="Times New Roman"/>
              </a:rPr>
              <a:t>Um dos objectivos explicitados pela ALALC era acelerar o desenvolvimento económico da região, e que, para isso, dever-se-iam ampliar as dimensões dos mercados e coordenar os planos de desenvolvimento dos países.</a:t>
            </a:r>
            <a:endParaRPr lang="en-US" dirty="0" smtClean="0">
              <a:ea typeface="Calibri"/>
              <a:cs typeface="Times New Roman"/>
            </a:endParaRPr>
          </a:p>
          <a:p>
            <a:pPr algn="just">
              <a:lnSpc>
                <a:spcPct val="115000"/>
              </a:lnSpc>
              <a:spcAft>
                <a:spcPts val="0"/>
              </a:spcAft>
              <a:buNone/>
            </a:pPr>
            <a:endParaRPr lang="en-US" dirty="0" smtClean="0"/>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normAutofit/>
          </a:bodyPr>
          <a:lstStyle/>
          <a:p>
            <a:pPr algn="just">
              <a:lnSpc>
                <a:spcPct val="115000"/>
              </a:lnSpc>
              <a:spcAft>
                <a:spcPts val="0"/>
              </a:spcAft>
            </a:pPr>
            <a:r>
              <a:rPr lang="pt-PT" dirty="0" smtClean="0">
                <a:latin typeface="Berlin Sans FB"/>
                <a:ea typeface="Calibri"/>
                <a:cs typeface="Times New Roman"/>
              </a:rPr>
              <a:t>O gradualismo aparecia </a:t>
            </a:r>
            <a:r>
              <a:rPr lang="pt-PT" dirty="0" smtClean="0">
                <a:latin typeface="Berlin Sans FB"/>
                <a:ea typeface="Calibri"/>
                <a:cs typeface="Times New Roman"/>
              </a:rPr>
              <a:t>como o modo de conseguir uma </a:t>
            </a:r>
            <a:r>
              <a:rPr lang="pt-PT" dirty="0" smtClean="0">
                <a:latin typeface="Berlin Sans FB"/>
                <a:ea typeface="Calibri"/>
                <a:cs typeface="Times New Roman"/>
              </a:rPr>
              <a:t>progressiva complementação e integração, para se chegar a </a:t>
            </a:r>
            <a:r>
              <a:rPr lang="pt-PT" dirty="0" smtClean="0">
                <a:effectLst>
                  <a:outerShdw blurRad="38100" dist="38100" dir="2700000" algn="tl">
                    <a:srgbClr val="000000">
                      <a:alpha val="43137"/>
                    </a:srgbClr>
                  </a:outerShdw>
                </a:effectLst>
                <a:latin typeface="Berlin Sans FB"/>
                <a:ea typeface="Calibri"/>
                <a:cs typeface="Times New Roman"/>
              </a:rPr>
              <a:t>um mercado comum latino-americano.</a:t>
            </a:r>
            <a:endParaRPr lang="en-US" dirty="0" smtClean="0">
              <a:effectLst>
                <a:outerShdw blurRad="38100" dist="38100" dir="2700000" algn="tl">
                  <a:srgbClr val="000000">
                    <a:alpha val="43137"/>
                  </a:srgbClr>
                </a:outerShdw>
              </a:effectLst>
              <a:ea typeface="Calibri"/>
              <a:cs typeface="Times New Roman"/>
            </a:endParaRPr>
          </a:p>
          <a:p>
            <a:pPr>
              <a:buNone/>
            </a:pP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p>
            <a:pPr algn="just">
              <a:lnSpc>
                <a:spcPct val="115000"/>
              </a:lnSpc>
              <a:spcAft>
                <a:spcPts val="0"/>
              </a:spcAft>
            </a:pPr>
            <a:r>
              <a:rPr lang="pt-PT" dirty="0" smtClean="0">
                <a:latin typeface="Berlin Sans FB"/>
                <a:ea typeface="Calibri"/>
                <a:cs typeface="Times New Roman"/>
              </a:rPr>
              <a:t>Estabelecia-se que a </a:t>
            </a:r>
            <a:r>
              <a:rPr lang="pt-PT" u="sng" dirty="0" smtClean="0">
                <a:latin typeface="Berlin Sans FB"/>
                <a:ea typeface="Calibri"/>
                <a:cs typeface="Times New Roman"/>
              </a:rPr>
              <a:t>zona de livre comércio </a:t>
            </a:r>
            <a:r>
              <a:rPr lang="pt-PT" dirty="0" smtClean="0">
                <a:latin typeface="Berlin Sans FB"/>
                <a:ea typeface="Calibri"/>
                <a:cs typeface="Times New Roman"/>
              </a:rPr>
              <a:t>seria alcançada em um prazo não superior a doze anos, durante os quais a liberação ocorreria passo a passo, com negociações periódicas. </a:t>
            </a:r>
            <a:endParaRPr lang="en-US" dirty="0" smtClean="0">
              <a:ea typeface="Calibri"/>
              <a:cs typeface="Times New Roman"/>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normAutofit fontScale="77500" lnSpcReduction="20000"/>
          </a:bodyPr>
          <a:lstStyle/>
          <a:p>
            <a:pPr algn="just">
              <a:lnSpc>
                <a:spcPct val="115000"/>
              </a:lnSpc>
              <a:spcAft>
                <a:spcPts val="0"/>
              </a:spcAft>
            </a:pPr>
            <a:endParaRPr lang="en-US" dirty="0" smtClean="0">
              <a:ea typeface="Calibri"/>
              <a:cs typeface="Times New Roman"/>
            </a:endParaRPr>
          </a:p>
          <a:p>
            <a:pPr algn="just">
              <a:lnSpc>
                <a:spcPct val="115000"/>
              </a:lnSpc>
              <a:spcAft>
                <a:spcPts val="0"/>
              </a:spcAft>
            </a:pPr>
            <a:r>
              <a:rPr lang="pt-PT" dirty="0" smtClean="0">
                <a:latin typeface="Berlin Sans FB"/>
                <a:ea typeface="Calibri"/>
                <a:cs typeface="Times New Roman"/>
              </a:rPr>
              <a:t>A ideia de fazer os acordos progressivamente era de permitir a adaptação das economias às novas condições, e também promover a sucessiva </a:t>
            </a:r>
            <a:r>
              <a:rPr lang="pt-PT" dirty="0" smtClean="0">
                <a:latin typeface="Berlin Sans FB"/>
                <a:ea typeface="Calibri"/>
                <a:cs typeface="Times New Roman"/>
              </a:rPr>
              <a:t>complementariedade </a:t>
            </a:r>
            <a:r>
              <a:rPr lang="pt-PT" dirty="0" smtClean="0">
                <a:latin typeface="Berlin Sans FB"/>
                <a:ea typeface="Calibri"/>
                <a:cs typeface="Times New Roman"/>
              </a:rPr>
              <a:t>das economias dos países da zona. </a:t>
            </a:r>
          </a:p>
          <a:p>
            <a:pPr algn="just">
              <a:lnSpc>
                <a:spcPct val="115000"/>
              </a:lnSpc>
              <a:spcAft>
                <a:spcPts val="0"/>
              </a:spcAft>
            </a:pPr>
            <a:endParaRPr lang="pt-PT" dirty="0">
              <a:latin typeface="Berlin Sans FB"/>
              <a:ea typeface="Calibri"/>
              <a:cs typeface="Times New Roman"/>
            </a:endParaRPr>
          </a:p>
          <a:p>
            <a:pPr algn="just">
              <a:lnSpc>
                <a:spcPct val="115000"/>
              </a:lnSpc>
              <a:spcAft>
                <a:spcPts val="0"/>
              </a:spcAft>
            </a:pPr>
            <a:r>
              <a:rPr lang="pt-PT" dirty="0" smtClean="0">
                <a:latin typeface="Berlin Sans FB"/>
                <a:ea typeface="Calibri"/>
                <a:cs typeface="Times New Roman"/>
              </a:rPr>
              <a:t>Posteriormente, admitiu-se a liberdade para a criação de agrupamentos sub-regionais no interior da ALALC. </a:t>
            </a:r>
            <a:endParaRPr lang="en-US" dirty="0" smtClean="0">
              <a:ea typeface="Calibri"/>
              <a:cs typeface="Times New Roman"/>
            </a:endParaRPr>
          </a:p>
          <a:p>
            <a:pPr algn="just">
              <a:lnSpc>
                <a:spcPct val="115000"/>
              </a:lnSpc>
              <a:spcAft>
                <a:spcPts val="0"/>
              </a:spcAft>
            </a:pPr>
            <a:r>
              <a:rPr lang="pt-PT" dirty="0" smtClean="0">
                <a:latin typeface="Berlin Sans FB"/>
                <a:ea typeface="Calibri"/>
                <a:cs typeface="Times New Roman"/>
              </a:rPr>
              <a:t> </a:t>
            </a:r>
            <a:endParaRPr lang="en-US" dirty="0" smtClean="0">
              <a:ea typeface="Calibri"/>
              <a:cs typeface="Times New Roman"/>
            </a:endParaRP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Posição de Conteúdo 2"/>
          <p:cNvSpPr>
            <a:spLocks noGrp="1"/>
          </p:cNvSpPr>
          <p:nvPr>
            <p:ph idx="1"/>
          </p:nvPr>
        </p:nvSpPr>
        <p:spPr/>
        <p:txBody>
          <a:bodyPr>
            <a:normAutofit/>
          </a:bodyPr>
          <a:lstStyle/>
          <a:p>
            <a:pPr algn="just">
              <a:lnSpc>
                <a:spcPct val="115000"/>
              </a:lnSpc>
              <a:spcAft>
                <a:spcPts val="0"/>
              </a:spcAft>
            </a:pPr>
            <a:r>
              <a:rPr lang="pt-PT" dirty="0" smtClean="0">
                <a:latin typeface="Berlin Sans FB"/>
                <a:ea typeface="Calibri"/>
                <a:cs typeface="Times New Roman"/>
              </a:rPr>
              <a:t>Isso abriu caminho para a criação do Grupo Andino, pois os países dessa região desejavam implementar um esquema de integração mais ambicioso, o que não estavam conseguindo no âmbito de toda a ALALC.</a:t>
            </a:r>
            <a:endParaRPr lang="en-US" dirty="0" smtClean="0">
              <a:ea typeface="Calibri"/>
              <a:cs typeface="Times New Roman"/>
            </a:endParaRPr>
          </a:p>
          <a:p>
            <a:pPr algn="just">
              <a:lnSpc>
                <a:spcPct val="115000"/>
              </a:lnSpc>
              <a:spcAft>
                <a:spcPts val="0"/>
              </a:spcAft>
            </a:pPr>
            <a:endParaRPr lang="en-US" dirty="0" smtClean="0">
              <a:ea typeface="Calibri"/>
              <a:cs typeface="Times New Roman"/>
            </a:endParaRP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normAutofit fontScale="85000" lnSpcReduction="10000"/>
          </a:bodyPr>
          <a:lstStyle/>
          <a:p>
            <a:pPr algn="just">
              <a:lnSpc>
                <a:spcPct val="115000"/>
              </a:lnSpc>
              <a:spcAft>
                <a:spcPts val="0"/>
              </a:spcAft>
            </a:pPr>
            <a:r>
              <a:rPr lang="pt-PT" dirty="0" smtClean="0">
                <a:latin typeface="Berlin Sans FB"/>
                <a:ea typeface="Calibri"/>
                <a:cs typeface="Times New Roman"/>
              </a:rPr>
              <a:t>Tendo em vista que a liberação comercial estancou, a ALALC passou a centrar maior atenção nos acordos de complementação industrial. </a:t>
            </a:r>
          </a:p>
          <a:p>
            <a:pPr algn="just">
              <a:lnSpc>
                <a:spcPct val="115000"/>
              </a:lnSpc>
              <a:spcAft>
                <a:spcPts val="0"/>
              </a:spcAft>
            </a:pPr>
            <a:r>
              <a:rPr lang="pt-PT" dirty="0" smtClean="0">
                <a:latin typeface="Berlin Sans FB"/>
                <a:ea typeface="Calibri"/>
                <a:cs typeface="Times New Roman"/>
              </a:rPr>
              <a:t>Como esses passaram a ser o principal mecanismo da integração, </a:t>
            </a:r>
            <a:r>
              <a:rPr lang="pt-PT" dirty="0" smtClean="0">
                <a:latin typeface="Berlin Sans FB"/>
                <a:ea typeface="Calibri"/>
                <a:cs typeface="Times New Roman"/>
              </a:rPr>
              <a:t>na prática</a:t>
            </a:r>
            <a:r>
              <a:rPr lang="pt-PT" dirty="0" smtClean="0">
                <a:latin typeface="Berlin Sans FB"/>
                <a:ea typeface="Calibri"/>
                <a:cs typeface="Times New Roman"/>
              </a:rPr>
              <a:t>,isto foi  </a:t>
            </a:r>
            <a:r>
              <a:rPr lang="pt-PT" dirty="0" smtClean="0">
                <a:latin typeface="Berlin Sans FB"/>
                <a:ea typeface="Calibri"/>
                <a:cs typeface="Times New Roman"/>
              </a:rPr>
              <a:t>um recuo ao bilateralismo.</a:t>
            </a:r>
            <a:endParaRPr lang="en-US" dirty="0" smtClean="0">
              <a:ea typeface="Calibri"/>
              <a:cs typeface="Times New Roman"/>
            </a:endParaRPr>
          </a:p>
          <a:p>
            <a:pPr algn="just">
              <a:lnSpc>
                <a:spcPct val="115000"/>
              </a:lnSpc>
              <a:spcAft>
                <a:spcPts val="0"/>
              </a:spcAft>
            </a:pPr>
            <a:r>
              <a:rPr lang="pt-PT" dirty="0" smtClean="0">
                <a:latin typeface="Berlin Sans FB"/>
                <a:ea typeface="Calibri"/>
                <a:cs typeface="Times New Roman"/>
              </a:rPr>
              <a:t> Apesar do sucesso inicial, com o aumento progressivo do comércio entre os países latino-americanos nos anos 1960, a ALALC acabou por fracassar. </a:t>
            </a:r>
            <a:endParaRPr lang="en-US" dirty="0" smtClean="0">
              <a:ea typeface="Calibri"/>
              <a:cs typeface="Times New Roman"/>
            </a:endParaRP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normAutofit fontScale="77500" lnSpcReduction="20000"/>
          </a:bodyPr>
          <a:lstStyle/>
          <a:p>
            <a:pPr algn="just">
              <a:buNone/>
            </a:pPr>
            <a:r>
              <a:rPr lang="pt-PT" dirty="0"/>
              <a:t>Seu insucesso </a:t>
            </a:r>
            <a:r>
              <a:rPr lang="pt-PT" dirty="0" smtClean="0"/>
              <a:t>foi determinado </a:t>
            </a:r>
            <a:r>
              <a:rPr lang="pt-PT" dirty="0"/>
              <a:t>por vários </a:t>
            </a:r>
            <a:r>
              <a:rPr lang="pt-PT" dirty="0" smtClean="0"/>
              <a:t>factores</a:t>
            </a:r>
            <a:r>
              <a:rPr lang="pt-PT" dirty="0"/>
              <a:t>. </a:t>
            </a:r>
            <a:endParaRPr lang="pt-PT" dirty="0" smtClean="0"/>
          </a:p>
          <a:p>
            <a:pPr algn="just"/>
            <a:endParaRPr lang="pt-PT" dirty="0" smtClean="0"/>
          </a:p>
          <a:p>
            <a:pPr algn="just"/>
            <a:r>
              <a:rPr lang="pt-PT" dirty="0" smtClean="0"/>
              <a:t>Um </a:t>
            </a:r>
            <a:r>
              <a:rPr lang="pt-PT" dirty="0"/>
              <a:t>deles foi que o processo de substituição </a:t>
            </a:r>
            <a:r>
              <a:rPr lang="pt-PT" dirty="0" smtClean="0"/>
              <a:t>foi forte </a:t>
            </a:r>
            <a:r>
              <a:rPr lang="pt-PT" dirty="0"/>
              <a:t>nos grandes países, independentemente do processo </a:t>
            </a:r>
            <a:r>
              <a:rPr lang="pt-PT" dirty="0" smtClean="0"/>
              <a:t>de integração</a:t>
            </a:r>
            <a:r>
              <a:rPr lang="pt-PT" dirty="0"/>
              <a:t>. </a:t>
            </a:r>
            <a:endParaRPr lang="en-US" dirty="0"/>
          </a:p>
          <a:p>
            <a:pPr algn="just"/>
            <a:endParaRPr lang="en-US" dirty="0"/>
          </a:p>
          <a:p>
            <a:pPr algn="just"/>
            <a:r>
              <a:rPr lang="pt-PT" dirty="0"/>
              <a:t>Como a unidade só ocorreria pela necessidade das economias nacionais, o </a:t>
            </a:r>
            <a:r>
              <a:rPr lang="pt-PT" dirty="0" smtClean="0"/>
              <a:t>facto de </a:t>
            </a:r>
            <a:r>
              <a:rPr lang="pt-PT" dirty="0"/>
              <a:t>a integração não fazer parte da estratégia de desenvolvimento dos países levou a que </a:t>
            </a:r>
            <a:r>
              <a:rPr lang="pt-PT" dirty="0" smtClean="0"/>
              <a:t>ela não </a:t>
            </a:r>
            <a:r>
              <a:rPr lang="pt-PT" dirty="0"/>
              <a:t>prosperasse. </a:t>
            </a:r>
            <a:endParaRPr lang="en-US" dirty="0"/>
          </a:p>
          <a:p>
            <a:pPr algn="just">
              <a:buNone/>
            </a:pPr>
            <a:r>
              <a:rPr lang="pt-PT" dirty="0"/>
              <a:t> </a:t>
            </a:r>
            <a:endParaRPr lang="en-US" dirty="0"/>
          </a:p>
          <a:p>
            <a:pPr>
              <a:buNone/>
            </a:pPr>
            <a:r>
              <a:rPr lang="pt-PT" dirty="0"/>
              <a:t> </a:t>
            </a:r>
            <a:endParaRPr lang="en-US" dirty="0"/>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p>
            <a:r>
              <a:rPr lang="pt-PT" dirty="0" smtClean="0"/>
              <a:t>O enfoque de integração da ALALC, como o próprio nome diz, foi comercial. Outros mecanismos ficaram mais como metas, como objectivos a serem alcançados, que na sua maioria não foram implementados. </a:t>
            </a:r>
            <a:endParaRPr lang="en-US" dirty="0" smtClean="0"/>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3501008"/>
            <a:ext cx="8045496" cy="1142430"/>
          </a:xfrm>
        </p:spPr>
        <p:txBody>
          <a:bodyPr>
            <a:normAutofit fontScale="90000"/>
          </a:bodyPr>
          <a:lstStyle/>
          <a:p>
            <a:pPr algn="just"/>
            <a:r>
              <a:rPr lang="pt-PT" sz="3600" dirty="0" smtClean="0"/>
              <a:t>Também foi factor fundamental gerador de estancamento da ALALC a impossibilidade de superar as divergências entre os países que desejavam acelerar o processo, e que formaram o Grupo Andino, e os que queriam permanecer dentro dos limites existentes. </a:t>
            </a:r>
            <a:r>
              <a:rPr lang="en-US" sz="2700" dirty="0" smtClean="0"/>
              <a:t/>
            </a:r>
            <a:br>
              <a:rPr lang="en-US" sz="2700" dirty="0" smtClean="0"/>
            </a:br>
            <a:r>
              <a:rPr lang="pt-PT" sz="2700" dirty="0" smtClean="0"/>
              <a:t> </a:t>
            </a:r>
            <a:r>
              <a:rPr lang="en-US" sz="2700" dirty="0" smtClean="0"/>
              <a:t/>
            </a:r>
            <a:br>
              <a:rPr lang="en-US" sz="2700" dirty="0" smtClean="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576" y="1556792"/>
            <a:ext cx="7120880" cy="3600400"/>
          </a:xfrm>
        </p:spPr>
        <p:txBody>
          <a:bodyPr>
            <a:normAutofit/>
          </a:bodyPr>
          <a:lstStyle/>
          <a:p>
            <a:pPr algn="just"/>
            <a:endParaRPr lang="pt-PT" dirty="0" smtClean="0">
              <a:solidFill>
                <a:srgbClr val="898989"/>
              </a:solidFill>
            </a:endParaRPr>
          </a:p>
          <a:p>
            <a:pPr algn="just"/>
            <a:r>
              <a:rPr lang="pt-PT" dirty="0" smtClean="0">
                <a:solidFill>
                  <a:srgbClr val="898989"/>
                </a:solidFill>
              </a:rPr>
              <a:t>Esta estratégia também poderia ser aceita pelo facto de que países vizinhos são, em princípio, sócios naturais, tendo em vista as vantagens de custos de transporte</a:t>
            </a:r>
            <a:endParaRPr lang="pt-PT"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1268760"/>
            <a:ext cx="7272808" cy="2376264"/>
          </a:xfrm>
        </p:spPr>
        <p:txBody>
          <a:bodyPr>
            <a:noAutofit/>
          </a:bodyPr>
          <a:lstStyle/>
          <a:p>
            <a:pPr algn="just"/>
            <a:r>
              <a:rPr lang="pt-PT" sz="3600" dirty="0"/>
              <a:t>Além disso, alguns países promoveram reduções tarifárias significativas para terceiros países, o que diminuiu a </a:t>
            </a:r>
            <a:r>
              <a:rPr lang="pt-PT" sz="3600" dirty="0" smtClean="0"/>
              <a:t>margem de   </a:t>
            </a:r>
            <a:r>
              <a:rPr lang="en-US" sz="3600" dirty="0"/>
              <a:t/>
            </a:r>
            <a:br>
              <a:rPr lang="en-US" sz="3600" dirty="0"/>
            </a:br>
            <a:r>
              <a:rPr lang="pt-PT" sz="3600" dirty="0"/>
              <a:t>preferência das importações da região. </a:t>
            </a:r>
            <a:endParaRPr lang="pt-PT" sz="3600" dirty="0" smtClean="0"/>
          </a:p>
          <a:p>
            <a:pPr algn="just"/>
            <a:r>
              <a:rPr lang="pt-PT" sz="3600" dirty="0" smtClean="0"/>
              <a:t>. </a:t>
            </a:r>
            <a:r>
              <a:rPr lang="en-US" sz="3600" dirty="0"/>
              <a:t/>
            </a:r>
            <a:br>
              <a:rPr lang="en-US" sz="3600" dirty="0"/>
            </a:br>
            <a:endParaRPr lang="pt-PT" sz="3600" dirty="0"/>
          </a:p>
        </p:txBody>
      </p:sp>
    </p:spTree>
    <p:extLst>
      <p:ext uri="{BB962C8B-B14F-4D97-AF65-F5344CB8AC3E}">
        <p14:creationId xmlns:p14="http://schemas.microsoft.com/office/powerpoint/2010/main" xmlns="" val="11266505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p>
            <a:pPr algn="just"/>
            <a:r>
              <a:rPr lang="pt-PT" dirty="0" smtClean="0"/>
              <a:t>Os países tiveram objectivos diferentes na ALALC: os grandes estavam satisfeitos com a expansão de suas exportações, enquanto os pequenos queriam a adopção de medidas não comerciais que servissem para desenvolver sua indústria. </a:t>
            </a:r>
            <a:endParaRPr lang="en-US" dirty="0" smtClean="0"/>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normAutofit/>
          </a:bodyPr>
          <a:lstStyle/>
          <a:p>
            <a:r>
              <a:rPr lang="pt-PT" dirty="0" smtClean="0"/>
              <a:t>Por exemplo, a falta de um acordo sobre uma política comum para o investimento estrangeiro levou a distorções, pois as empresas multinacionais não distribuíam seus investimentos conforme o proposto nas metas.</a:t>
            </a:r>
          </a:p>
          <a:p>
            <a:endParaRPr lang="en-US" dirty="0" smtClean="0"/>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67544" y="3068960"/>
            <a:ext cx="8136904" cy="1673225"/>
          </a:xfrm>
        </p:spPr>
        <p:txBody>
          <a:bodyPr>
            <a:noAutofit/>
          </a:bodyPr>
          <a:lstStyle/>
          <a:p>
            <a:pPr algn="just">
              <a:lnSpc>
                <a:spcPct val="170000"/>
              </a:lnSpc>
            </a:pPr>
            <a:r>
              <a:rPr lang="pt-PT" sz="2400" dirty="0" smtClean="0"/>
              <a:t>Por outro lado, durante os anos 1960 a economia internacional cresceu muito, e nos anos 1970 o crédito foi muito barato. Dessa forma, muitos consideraram que o estrangulamento externo havia sido superado e, portanto, não havia necessidade de assumir maiores compromissos com a integração latino-americana.</a:t>
            </a:r>
            <a:endParaRPr lang="pt-PT" sz="24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normAutofit fontScale="85000" lnSpcReduction="10000"/>
          </a:bodyPr>
          <a:lstStyle/>
          <a:p>
            <a:pPr algn="just"/>
            <a:r>
              <a:rPr lang="pt-PT" dirty="0"/>
              <a:t>Os países preferiram </a:t>
            </a:r>
            <a:r>
              <a:rPr lang="pt-PT" dirty="0" smtClean="0"/>
              <a:t>conservar seu </a:t>
            </a:r>
            <a:r>
              <a:rPr lang="pt-PT" dirty="0"/>
              <a:t>poder de decisão, privilegiando suas relações com os países europeus e os EUA. </a:t>
            </a:r>
            <a:endParaRPr lang="pt-PT" dirty="0" smtClean="0"/>
          </a:p>
          <a:p>
            <a:pPr algn="just"/>
            <a:endParaRPr lang="pt-PT" dirty="0" smtClean="0"/>
          </a:p>
          <a:p>
            <a:pPr algn="just"/>
            <a:r>
              <a:rPr lang="pt-PT" dirty="0" smtClean="0"/>
              <a:t>De outra </a:t>
            </a:r>
            <a:r>
              <a:rPr lang="pt-PT" dirty="0"/>
              <a:t>parte, o </a:t>
            </a:r>
            <a:r>
              <a:rPr lang="pt-PT" dirty="0" smtClean="0"/>
              <a:t> funcionamento </a:t>
            </a:r>
            <a:r>
              <a:rPr lang="pt-PT" dirty="0"/>
              <a:t>do sistema </a:t>
            </a:r>
            <a:r>
              <a:rPr lang="pt-PT" dirty="0" smtClean="0"/>
              <a:t>económico </a:t>
            </a:r>
            <a:r>
              <a:rPr lang="pt-PT" dirty="0"/>
              <a:t>internacional continuou determinando</a:t>
            </a:r>
            <a:endParaRPr lang="en-US" dirty="0"/>
          </a:p>
          <a:p>
            <a:pPr algn="just">
              <a:buNone/>
            </a:pPr>
            <a:r>
              <a:rPr lang="pt-PT" dirty="0" smtClean="0"/>
              <a:t>     o nível de actividade e as decisões sobre as estratégias e políticas nacionais de desenvolvimento, não tendo o processo de integração cumprido a função </a:t>
            </a:r>
            <a:r>
              <a:rPr lang="pt-PT" dirty="0" smtClean="0"/>
              <a:t>anti-cíclica </a:t>
            </a:r>
            <a:r>
              <a:rPr lang="pt-PT" dirty="0" smtClean="0"/>
              <a:t>que dele se esperava.</a:t>
            </a:r>
            <a:endParaRPr lang="en-US" dirty="0" smtClean="0"/>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p>
            <a:r>
              <a:rPr lang="pt-PT" dirty="0" smtClean="0"/>
              <a:t>Tendo em vista os problemas da ALALC, os países membros resolveram realizar estudos para a reestruturação da ALALC. </a:t>
            </a:r>
          </a:p>
          <a:p>
            <a:endParaRPr lang="pt-PT" dirty="0"/>
          </a:p>
          <a:p>
            <a:r>
              <a:rPr lang="pt-PT" dirty="0" smtClean="0"/>
              <a:t>Esses estudos originaram a proposta de um novo tratado, o que levou à criação da ALADI (Associação Latino-Americana de Integração), em 1980. </a:t>
            </a:r>
            <a:endParaRPr lang="en-US" dirty="0" smtClean="0"/>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normAutofit/>
          </a:bodyPr>
          <a:lstStyle/>
          <a:p>
            <a:pPr algn="just"/>
            <a:r>
              <a:rPr lang="pt-PT" dirty="0" smtClean="0"/>
              <a:t>O Tratado foi concebido como um </a:t>
            </a:r>
            <a:r>
              <a:rPr lang="pt-PT" dirty="0" err="1" smtClean="0"/>
              <a:t>tratado-marco</a:t>
            </a:r>
            <a:r>
              <a:rPr lang="pt-PT" dirty="0" smtClean="0"/>
              <a:t>, a partir do qual se avançaria de acordo com as vantagens que os países vislumbrassem, e não pelos compromissos assumidos previamente. </a:t>
            </a:r>
            <a:endParaRPr lang="en-US" dirty="0" smtClean="0"/>
          </a:p>
          <a:p>
            <a:pPr algn="just"/>
            <a:endParaRPr lang="en-US" dirty="0" smtClean="0"/>
          </a:p>
          <a:p>
            <a:pPr>
              <a:buNone/>
            </a:pPr>
            <a:r>
              <a:rPr lang="pt-PT" dirty="0" smtClean="0"/>
              <a:t> </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normAutofit fontScale="77500" lnSpcReduction="20000"/>
          </a:bodyPr>
          <a:lstStyle/>
          <a:p>
            <a:r>
              <a:rPr lang="pt-PT" dirty="0"/>
              <a:t>Por outro lado, durante a década de 1980, e principalmente no seu final, </a:t>
            </a:r>
            <a:r>
              <a:rPr lang="pt-PT" dirty="0" smtClean="0"/>
              <a:t>houve uma </a:t>
            </a:r>
            <a:r>
              <a:rPr lang="pt-PT" dirty="0"/>
              <a:t>crescente abertura </a:t>
            </a:r>
            <a:r>
              <a:rPr lang="pt-PT" dirty="0" smtClean="0"/>
              <a:t>económica </a:t>
            </a:r>
            <a:r>
              <a:rPr lang="pt-PT" dirty="0"/>
              <a:t>de vários países da região em relação ao resto </a:t>
            </a:r>
            <a:r>
              <a:rPr lang="pt-PT" dirty="0" smtClean="0"/>
              <a:t>do mundo</a:t>
            </a:r>
            <a:r>
              <a:rPr lang="pt-PT" dirty="0"/>
              <a:t>. </a:t>
            </a:r>
            <a:endParaRPr lang="en-US" dirty="0"/>
          </a:p>
          <a:p>
            <a:pPr>
              <a:buNone/>
            </a:pPr>
            <a:endParaRPr lang="en-US" dirty="0"/>
          </a:p>
          <a:p>
            <a:r>
              <a:rPr lang="pt-PT" dirty="0"/>
              <a:t>Isso aumentou o grau de coincidência de interesses, beneficiando um </a:t>
            </a:r>
            <a:r>
              <a:rPr lang="pt-PT" dirty="0" smtClean="0"/>
              <a:t>determinado conceito </a:t>
            </a:r>
            <a:r>
              <a:rPr lang="pt-PT" dirty="0"/>
              <a:t>chamado de “integração competitiva”. Por outro lado, certo "medo </a:t>
            </a:r>
            <a:r>
              <a:rPr lang="pt-PT" dirty="0" smtClean="0"/>
              <a:t>da marginalização</a:t>
            </a:r>
            <a:r>
              <a:rPr lang="pt-PT" dirty="0"/>
              <a:t>" levou também a um apoio à integração regional. </a:t>
            </a:r>
            <a:endParaRPr lang="en-US" dirty="0"/>
          </a:p>
          <a:p>
            <a:r>
              <a:rPr lang="pt-PT" dirty="0"/>
              <a:t> </a:t>
            </a:r>
            <a:r>
              <a:rPr lang="pt-PT" dirty="0" smtClean="0"/>
              <a:t>A </a:t>
            </a:r>
            <a:r>
              <a:rPr lang="pt-PT" dirty="0"/>
              <a:t>ALADI passou a </a:t>
            </a:r>
            <a:r>
              <a:rPr lang="pt-PT" dirty="0" smtClean="0"/>
              <a:t>uma tendência </a:t>
            </a:r>
            <a:r>
              <a:rPr lang="pt-PT" dirty="0"/>
              <a:t>de realização de acordos sub-regionais: acordos </a:t>
            </a:r>
            <a:r>
              <a:rPr lang="pt-PT" dirty="0" err="1"/>
              <a:t>Brasil-Argentina</a:t>
            </a:r>
            <a:r>
              <a:rPr lang="pt-PT" dirty="0"/>
              <a:t>, MERCOSUL</a:t>
            </a:r>
            <a:r>
              <a:rPr lang="pt-PT" dirty="0" smtClean="0"/>
              <a:t>, revitalização </a:t>
            </a:r>
            <a:r>
              <a:rPr lang="pt-PT" dirty="0"/>
              <a:t>do Grupo Andino, negociações </a:t>
            </a:r>
            <a:r>
              <a:rPr lang="pt-PT" dirty="0" err="1"/>
              <a:t>México-EUA-Canadá</a:t>
            </a:r>
            <a:r>
              <a:rPr lang="pt-PT" dirty="0"/>
              <a:t>.</a:t>
            </a:r>
            <a:endParaRPr lang="en-US" dirty="0"/>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57200" y="1600200"/>
            <a:ext cx="8401080" cy="4525963"/>
          </a:xfrm>
        </p:spPr>
        <p:txBody>
          <a:bodyPr>
            <a:normAutofit/>
          </a:bodyPr>
          <a:lstStyle/>
          <a:p>
            <a:pPr>
              <a:buNone/>
            </a:pPr>
            <a:endParaRPr lang="en-US" dirty="0" smtClean="0"/>
          </a:p>
          <a:p>
            <a:r>
              <a:rPr lang="pt-PT" dirty="0" smtClean="0"/>
              <a:t>O Tratado não incorporou muitos aspectos importantes que poderiam gerar uma maior integração, como, por exemplo, a cooperação industrial, a harmonização de políticas  econômicas ou a integração funcional,     em áreas específicas como educação, saúde, etc. </a:t>
            </a:r>
            <a:endParaRPr lang="en-US" dirty="0" smtClean="0"/>
          </a:p>
          <a:p>
            <a:pPr>
              <a:buNone/>
            </a:pPr>
            <a:r>
              <a:rPr lang="pt-PT" dirty="0" smtClean="0"/>
              <a:t> </a:t>
            </a:r>
            <a:endParaRPr lang="en-US" dirty="0" smtClean="0"/>
          </a:p>
          <a:p>
            <a:endParaRPr lang="en-US" dirty="0" smtClean="0"/>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500034" y="1500174"/>
            <a:ext cx="7972484" cy="4525963"/>
          </a:xfrm>
        </p:spPr>
        <p:txBody>
          <a:bodyPr>
            <a:normAutofit/>
          </a:bodyPr>
          <a:lstStyle/>
          <a:p>
            <a:pPr>
              <a:buNone/>
            </a:pPr>
            <a:r>
              <a:rPr lang="pt-PT" sz="2800" dirty="0" smtClean="0"/>
              <a:t>	não ficou claro como seria executada uma tarifa externa comum ou sobre prazos ou metas específicas, ou sobre a proposta da multilateralização progressiva das experiências de integração parciais. </a:t>
            </a:r>
          </a:p>
          <a:p>
            <a:pPr>
              <a:buNone/>
            </a:pPr>
            <a:r>
              <a:rPr lang="pt-PT" sz="2800" dirty="0" smtClean="0"/>
              <a:t>    </a:t>
            </a:r>
          </a:p>
          <a:p>
            <a:pPr>
              <a:buNone/>
            </a:pPr>
            <a:r>
              <a:rPr lang="pt-PT" sz="2800" dirty="0" smtClean="0"/>
              <a:t>    Houve, desse modo, uma prevalência absoluta do princípio da flexibilidade sobre o da convergência.</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p:cNvSpPr>
          <p:nvPr>
            <p:ph type="body" idx="1"/>
          </p:nvPr>
        </p:nvSpPr>
        <p:spPr>
          <a:xfrm>
            <a:off x="467544" y="692696"/>
            <a:ext cx="8229600" cy="4525963"/>
          </a:xfrm>
        </p:spPr>
        <p:txBody>
          <a:bodyPr>
            <a:normAutofit fontScale="92500" lnSpcReduction="20000"/>
          </a:bodyPr>
          <a:lstStyle/>
          <a:p>
            <a:pPr algn="just">
              <a:lnSpc>
                <a:spcPct val="90000"/>
              </a:lnSpc>
            </a:pPr>
            <a:r>
              <a:rPr lang="pt-PT" sz="2800" dirty="0" smtClean="0">
                <a:solidFill>
                  <a:srgbClr val="898989"/>
                </a:solidFill>
              </a:rPr>
              <a:t>Em termos dinâmicos, a integração regional permite, </a:t>
            </a:r>
          </a:p>
          <a:p>
            <a:pPr algn="just">
              <a:lnSpc>
                <a:spcPct val="90000"/>
              </a:lnSpc>
            </a:pPr>
            <a:endParaRPr lang="pt-PT" sz="2800" dirty="0" smtClean="0">
              <a:solidFill>
                <a:srgbClr val="898989"/>
              </a:solidFill>
            </a:endParaRPr>
          </a:p>
          <a:p>
            <a:pPr algn="just">
              <a:lnSpc>
                <a:spcPct val="90000"/>
              </a:lnSpc>
            </a:pPr>
            <a:endParaRPr lang="pt-PT" sz="2800" dirty="0">
              <a:solidFill>
                <a:srgbClr val="898989"/>
              </a:solidFill>
            </a:endParaRPr>
          </a:p>
          <a:p>
            <a:pPr algn="just">
              <a:lnSpc>
                <a:spcPct val="90000"/>
              </a:lnSpc>
            </a:pPr>
            <a:r>
              <a:rPr lang="pt-PT" sz="2800" dirty="0" smtClean="0">
                <a:solidFill>
                  <a:srgbClr val="898989"/>
                </a:solidFill>
              </a:rPr>
              <a:t>em primeiro lugar, ganhos via processo de aprendizagem e inovação tecnológica. </a:t>
            </a:r>
          </a:p>
          <a:p>
            <a:pPr algn="just">
              <a:lnSpc>
                <a:spcPct val="90000"/>
              </a:lnSpc>
            </a:pPr>
            <a:r>
              <a:rPr lang="pt-PT" sz="2800" dirty="0" smtClean="0">
                <a:solidFill>
                  <a:srgbClr val="898989"/>
                </a:solidFill>
              </a:rPr>
              <a:t>Um maior mercado, proporcionando maior especialização e amortização de investimentos tecnológicos, </a:t>
            </a:r>
          </a:p>
          <a:p>
            <a:pPr algn="just">
              <a:lnSpc>
                <a:spcPct val="90000"/>
              </a:lnSpc>
            </a:pPr>
            <a:r>
              <a:rPr lang="pt-PT" sz="2800" dirty="0" smtClean="0">
                <a:solidFill>
                  <a:srgbClr val="898989"/>
                </a:solidFill>
              </a:rPr>
              <a:t> produzir aceleração das inovações, criando economias de aglomeração e efeitos de </a:t>
            </a:r>
            <a:r>
              <a:rPr lang="pt-PT" sz="2800" i="1" dirty="0" smtClean="0">
                <a:solidFill>
                  <a:srgbClr val="898989"/>
                </a:solidFill>
              </a:rPr>
              <a:t>spill over ou </a:t>
            </a:r>
            <a:r>
              <a:rPr lang="pt-PT" sz="2800" dirty="0" smtClean="0">
                <a:solidFill>
                  <a:srgbClr val="898989"/>
                </a:solidFill>
              </a:rPr>
              <a:t>encadeamentos nas cadeias produtivas. </a:t>
            </a:r>
          </a:p>
          <a:p>
            <a:pPr algn="just">
              <a:lnSpc>
                <a:spcPct val="90000"/>
              </a:lnSpc>
            </a:pPr>
            <a:r>
              <a:rPr lang="pt-PT" sz="2800" dirty="0" smtClean="0">
                <a:solidFill>
                  <a:srgbClr val="898989"/>
                </a:solidFill>
              </a:rPr>
              <a:t>gerar ou amplificar um círculo virtuoso de crescimento económico</a:t>
            </a:r>
            <a:endParaRPr lang="en-US" sz="2800" dirty="0" smtClean="0">
              <a:solidFill>
                <a:srgbClr val="898989"/>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normAutofit fontScale="55000" lnSpcReduction="20000"/>
          </a:bodyPr>
          <a:lstStyle/>
          <a:p>
            <a:r>
              <a:rPr lang="pt-PT" sz="3800" dirty="0"/>
              <a:t>A ALADI resultou por ficar dividida em dois subgrupos principais: </a:t>
            </a:r>
            <a:r>
              <a:rPr lang="pt-PT" sz="3800" dirty="0" smtClean="0"/>
              <a:t>Grupo       Andino </a:t>
            </a:r>
            <a:r>
              <a:rPr lang="pt-PT" sz="3800" dirty="0"/>
              <a:t>e MERCOSUL. </a:t>
            </a:r>
            <a:endParaRPr lang="pt-PT" sz="3800" dirty="0" smtClean="0"/>
          </a:p>
          <a:p>
            <a:endParaRPr lang="pt-PT" sz="3800" dirty="0"/>
          </a:p>
          <a:p>
            <a:r>
              <a:rPr lang="pt-PT" sz="3800" dirty="0" smtClean="0"/>
              <a:t>O </a:t>
            </a:r>
            <a:r>
              <a:rPr lang="pt-PT" sz="3800" dirty="0"/>
              <a:t>México ficou, com isso, isolado ao sul, e aproximou-se dos </a:t>
            </a:r>
            <a:r>
              <a:rPr lang="pt-PT" sz="3800" dirty="0" smtClean="0"/>
              <a:t>seus dois </a:t>
            </a:r>
            <a:r>
              <a:rPr lang="pt-PT" sz="3800" dirty="0"/>
              <a:t>vizinhos do norte, com os quais tem maiores interesses </a:t>
            </a:r>
            <a:r>
              <a:rPr lang="pt-PT" sz="3800" dirty="0" smtClean="0"/>
              <a:t>económicos</a:t>
            </a:r>
            <a:r>
              <a:rPr lang="pt-PT" sz="3800" dirty="0"/>
              <a:t>. </a:t>
            </a:r>
            <a:endParaRPr lang="pt-PT" sz="3800" dirty="0" smtClean="0"/>
          </a:p>
          <a:p>
            <a:endParaRPr lang="pt-PT" sz="3800" dirty="0"/>
          </a:p>
          <a:p>
            <a:r>
              <a:rPr lang="pt-PT" sz="3800" dirty="0" smtClean="0"/>
              <a:t>O </a:t>
            </a:r>
            <a:r>
              <a:rPr lang="pt-PT" sz="3800" dirty="0"/>
              <a:t>Chile, </a:t>
            </a:r>
            <a:r>
              <a:rPr lang="pt-PT" sz="3800" dirty="0" smtClean="0"/>
              <a:t>por outro </a:t>
            </a:r>
            <a:r>
              <a:rPr lang="pt-PT" sz="3800" dirty="0"/>
              <a:t>lado, dada sua política particular, não tem interesse em acordos </a:t>
            </a:r>
            <a:r>
              <a:rPr lang="pt-PT" sz="3800" dirty="0" smtClean="0"/>
              <a:t>comerciais multilaterais </a:t>
            </a:r>
            <a:r>
              <a:rPr lang="pt-PT" sz="3800" dirty="0"/>
              <a:t>com seus vizinhos, preferindo fazer acordos bilaterais de </a:t>
            </a:r>
            <a:r>
              <a:rPr lang="pt-PT" sz="3800" dirty="0" smtClean="0"/>
              <a:t>liberalização comercial</a:t>
            </a:r>
            <a:r>
              <a:rPr lang="pt-PT" sz="3800" dirty="0"/>
              <a:t>.  </a:t>
            </a:r>
            <a:endParaRPr lang="en-US" sz="3800" dirty="0"/>
          </a:p>
          <a:p>
            <a:r>
              <a:rPr lang="pt-PT" sz="3800" dirty="0"/>
              <a:t>A ALADI, nessa configuração, ficou praticamente sem papel no avanço </a:t>
            </a:r>
            <a:r>
              <a:rPr lang="pt-PT" sz="3800" dirty="0" smtClean="0"/>
              <a:t>do       processo </a:t>
            </a:r>
            <a:r>
              <a:rPr lang="pt-PT" sz="3800" dirty="0"/>
              <a:t>de integração regional.</a:t>
            </a:r>
            <a:endParaRPr lang="en-US" sz="3800" dirty="0"/>
          </a:p>
          <a:p>
            <a:pPr>
              <a:buNone/>
            </a:pPr>
            <a:r>
              <a:rPr lang="pt-PT" dirty="0"/>
              <a:t> </a:t>
            </a:r>
            <a:endParaRPr lang="en-US" dirty="0"/>
          </a:p>
          <a:p>
            <a:pPr>
              <a:buNone/>
            </a:pPr>
            <a:r>
              <a:rPr lang="pt-PT" dirty="0"/>
              <a:t> </a:t>
            </a:r>
            <a:endParaRPr lang="en-US" dirty="0"/>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normAutofit/>
          </a:bodyPr>
          <a:lstStyle/>
          <a:p>
            <a:r>
              <a:rPr lang="pt-PT" dirty="0" smtClean="0"/>
              <a:t>A segunda metade dos anos 1980 foi marcada pela retomada do processo de integração nos dois países economicamente mais  importantes da América do Sul,</a:t>
            </a:r>
            <a:endParaRPr lang="en-US" dirty="0" smtClean="0"/>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normAutofit/>
          </a:bodyPr>
          <a:lstStyle/>
          <a:p>
            <a:pPr>
              <a:buNone/>
            </a:pPr>
            <a:r>
              <a:rPr lang="pt-PT" dirty="0" smtClean="0"/>
              <a:t>	Em julho de 1986, os presidentes Sarney e Alfonsín encontraram-se em Buenos Aires para a aprovação do Programa de Integração e Cooperação Económica. Esse processo foi aprofundando-se sucessivamente até a sua ampliação para o Paraguai e o Uruguai, via o MERCOSUL. </a:t>
            </a:r>
            <a:endParaRPr lang="en-US" dirty="0" smtClean="0"/>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normAutofit fontScale="25000" lnSpcReduction="20000"/>
          </a:bodyPr>
          <a:lstStyle/>
          <a:p>
            <a:endParaRPr lang="pt-PT" sz="7400" dirty="0" smtClean="0"/>
          </a:p>
          <a:p>
            <a:pPr algn="just">
              <a:lnSpc>
                <a:spcPct val="170000"/>
              </a:lnSpc>
            </a:pPr>
            <a:r>
              <a:rPr lang="pt-PT" sz="9600" dirty="0" smtClean="0"/>
              <a:t>A proposta </a:t>
            </a:r>
            <a:r>
              <a:rPr lang="pt-PT" sz="9600" dirty="0"/>
              <a:t>mais importante foi a da integração intra-setorial, através da qual se buscaria </a:t>
            </a:r>
            <a:r>
              <a:rPr lang="pt-PT" sz="9600" dirty="0" smtClean="0"/>
              <a:t>um "</a:t>
            </a:r>
            <a:r>
              <a:rPr lang="pt-PT" sz="9600" dirty="0"/>
              <a:t>equilíbrio progressivo, qualitativo e quantitativo, do intercâmbio por grandes setores e </a:t>
            </a:r>
            <a:r>
              <a:rPr lang="pt-PT" sz="9600" dirty="0" smtClean="0"/>
              <a:t>por segmentos </a:t>
            </a:r>
            <a:r>
              <a:rPr lang="pt-PT" sz="9600" dirty="0"/>
              <a:t>através da expansão do comércio" (</a:t>
            </a:r>
            <a:r>
              <a:rPr lang="pt-PT" sz="9600" dirty="0" smtClean="0"/>
              <a:t>Acta </a:t>
            </a:r>
            <a:r>
              <a:rPr lang="pt-PT" sz="9600" dirty="0"/>
              <a:t>para a Integração Brasileiro-Argentina</a:t>
            </a:r>
            <a:r>
              <a:rPr lang="pt-PT" sz="9600" dirty="0" smtClean="0"/>
              <a:t>, in </a:t>
            </a:r>
            <a:r>
              <a:rPr lang="pt-PT" sz="9600" dirty="0"/>
              <a:t>Baumann e Lerda, 1987, p. 154). </a:t>
            </a:r>
            <a:endParaRPr lang="en-US" sz="9600" dirty="0"/>
          </a:p>
          <a:p>
            <a:pPr algn="just">
              <a:lnSpc>
                <a:spcPct val="170000"/>
              </a:lnSpc>
              <a:buNone/>
            </a:pPr>
            <a:r>
              <a:rPr lang="pt-PT" sz="9600" dirty="0"/>
              <a:t> </a:t>
            </a:r>
            <a:endParaRPr lang="en-US" sz="9600" dirty="0"/>
          </a:p>
          <a:p>
            <a:pPr>
              <a:buNone/>
            </a:pPr>
            <a:r>
              <a:rPr lang="pt-PT" sz="9600" dirty="0"/>
              <a:t> </a:t>
            </a:r>
            <a:endParaRPr lang="en-US" sz="9600" dirty="0"/>
          </a:p>
          <a:p>
            <a:pPr>
              <a:buNone/>
            </a:pPr>
            <a:r>
              <a:rPr lang="pt-PT" sz="9600" dirty="0"/>
              <a:t> </a:t>
            </a:r>
            <a:endParaRPr lang="en-US" sz="9600" dirty="0"/>
          </a:p>
          <a:p>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3568" y="3429000"/>
            <a:ext cx="8064896" cy="1673225"/>
          </a:xfrm>
        </p:spPr>
        <p:txBody>
          <a:bodyPr>
            <a:normAutofit fontScale="25000" lnSpcReduction="20000"/>
          </a:bodyPr>
          <a:lstStyle/>
          <a:p>
            <a:pPr algn="just"/>
            <a:r>
              <a:rPr lang="pt-PT" sz="11200" dirty="0" smtClean="0"/>
              <a:t>Em 1988, Brasil e Argentina assinaram o Tratado de Integração, Cooperação e Desenvolvimento, no qual se previa, além da liberalização comercial, a elaboração de acordos específicos visando à harmonização de políticas aduaneiras, de comércio interno e externo, agrícola, industrial, de transportes e comunicações, científica e tecnológica etc., e a coordenação de políticas monetária, fiscal, cambial e de capitais, sempre de maneira gradual.</a:t>
            </a:r>
            <a:endParaRPr lang="en-US" sz="11200" dirty="0" smtClean="0"/>
          </a:p>
          <a:p>
            <a:endParaRPr lang="pt-PT"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Posição de Conteúdo 2"/>
          <p:cNvSpPr>
            <a:spLocks noGrp="1"/>
          </p:cNvSpPr>
          <p:nvPr>
            <p:ph idx="1"/>
          </p:nvPr>
        </p:nvSpPr>
        <p:spPr/>
        <p:txBody>
          <a:bodyPr>
            <a:normAutofit fontScale="77500" lnSpcReduction="20000"/>
          </a:bodyPr>
          <a:lstStyle/>
          <a:p>
            <a:r>
              <a:rPr lang="pt-PT" dirty="0" smtClean="0"/>
              <a:t>Em Julho de 1990, os novos governos do Brasil e da Argentina, comandados por </a:t>
            </a:r>
            <a:r>
              <a:rPr lang="pt-PT" dirty="0" err="1" smtClean="0"/>
              <a:t>Collor</a:t>
            </a:r>
            <a:r>
              <a:rPr lang="pt-PT" dirty="0" smtClean="0"/>
              <a:t> de Mello e </a:t>
            </a:r>
            <a:r>
              <a:rPr lang="pt-PT" dirty="0" err="1" smtClean="0"/>
              <a:t>Menem</a:t>
            </a:r>
            <a:r>
              <a:rPr lang="pt-PT" dirty="0" smtClean="0"/>
              <a:t>, decidiram antecipar o estabelecimento do mercado comum bilateral em cinco anos, fixando a sua entrada em vigência em 31 de Dezembro de 1994.</a:t>
            </a:r>
            <a:endParaRPr lang="en-US" dirty="0" smtClean="0"/>
          </a:p>
          <a:p>
            <a:pPr>
              <a:buNone/>
            </a:pPr>
            <a:r>
              <a:rPr lang="pt-PT" dirty="0" smtClean="0"/>
              <a:t> </a:t>
            </a:r>
            <a:endParaRPr lang="en-US" dirty="0" smtClean="0"/>
          </a:p>
          <a:p>
            <a:pPr>
              <a:buNone/>
            </a:pPr>
            <a:endParaRPr lang="en-US" dirty="0" smtClean="0"/>
          </a:p>
          <a:p>
            <a:r>
              <a:rPr lang="pt-PT" dirty="0" smtClean="0"/>
              <a:t>Especificou-se, também, a metodologia das reduções generalizadas, lineares e automáticas dos impostos de importação até o nível zero no final de 1994. Portanto, mesmo levando adiante as propostas de integração, esse processo sofreu importantes alterações de</a:t>
            </a:r>
            <a:endParaRPr lang="en-US" dirty="0" smtClean="0"/>
          </a:p>
          <a:p>
            <a:r>
              <a:rPr lang="pt-PT" dirty="0" smtClean="0"/>
              <a:t>prioridades. </a:t>
            </a:r>
            <a:endParaRPr lang="en-US" dirty="0" smtClean="0"/>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Posição de Conteúdo 2"/>
          <p:cNvSpPr>
            <a:spLocks noGrp="1"/>
          </p:cNvSpPr>
          <p:nvPr>
            <p:ph idx="1"/>
          </p:nvPr>
        </p:nvSpPr>
        <p:spPr/>
        <p:txBody>
          <a:bodyPr>
            <a:normAutofit fontScale="92500" lnSpcReduction="10000"/>
          </a:bodyPr>
          <a:lstStyle/>
          <a:p>
            <a:pPr>
              <a:buNone/>
            </a:pPr>
            <a:endParaRPr lang="en-US" dirty="0"/>
          </a:p>
          <a:p>
            <a:r>
              <a:rPr lang="pt-PT" dirty="0"/>
              <a:t>O </a:t>
            </a:r>
            <a:r>
              <a:rPr lang="pt-PT" dirty="0" smtClean="0"/>
              <a:t>projecto </a:t>
            </a:r>
            <a:r>
              <a:rPr lang="pt-PT" dirty="0"/>
              <a:t>de integração </a:t>
            </a:r>
            <a:r>
              <a:rPr lang="pt-PT" dirty="0" smtClean="0"/>
              <a:t>intra-sectorial </a:t>
            </a:r>
            <a:r>
              <a:rPr lang="pt-PT" dirty="0"/>
              <a:t>foi substituído pela proposta </a:t>
            </a:r>
            <a:r>
              <a:rPr lang="pt-PT" dirty="0" smtClean="0"/>
              <a:t>tradicional de </a:t>
            </a:r>
            <a:r>
              <a:rPr lang="pt-PT" dirty="0"/>
              <a:t>integração </a:t>
            </a:r>
            <a:r>
              <a:rPr lang="pt-PT" dirty="0" smtClean="0"/>
              <a:t>intersectorial. </a:t>
            </a:r>
          </a:p>
          <a:p>
            <a:r>
              <a:rPr lang="pt-PT" dirty="0" smtClean="0"/>
              <a:t>O objectivo </a:t>
            </a:r>
            <a:r>
              <a:rPr lang="pt-PT" dirty="0"/>
              <a:t>principal, deixando de lado a </a:t>
            </a:r>
            <a:r>
              <a:rPr lang="pt-PT" dirty="0" smtClean="0"/>
              <a:t>complementação industrial </a:t>
            </a:r>
            <a:r>
              <a:rPr lang="pt-PT" dirty="0"/>
              <a:t>e a cooperação tecnológica, passou a ser a expansão comercial, </a:t>
            </a:r>
            <a:r>
              <a:rPr lang="pt-PT" dirty="0" smtClean="0"/>
              <a:t>promovida através </a:t>
            </a:r>
            <a:r>
              <a:rPr lang="pt-PT" dirty="0"/>
              <a:t>de reduções de impostos de importação.</a:t>
            </a:r>
            <a:endParaRPr lang="en-US" dirty="0"/>
          </a:p>
          <a:p>
            <a:r>
              <a:rPr lang="pt-PT" b="1" dirty="0"/>
              <a:t> </a:t>
            </a:r>
            <a:endParaRPr lang="en-US" dirty="0"/>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normAutofit lnSpcReduction="10000"/>
          </a:bodyPr>
          <a:lstStyle/>
          <a:p>
            <a:pPr algn="ctr">
              <a:buNone/>
            </a:pPr>
            <a:r>
              <a:rPr lang="pt-PT" b="1" dirty="0" smtClean="0"/>
              <a:t>O </a:t>
            </a:r>
            <a:r>
              <a:rPr lang="pt-PT" b="1" dirty="0"/>
              <a:t>MERCOSUL</a:t>
            </a:r>
            <a:endParaRPr lang="en-US" dirty="0"/>
          </a:p>
          <a:p>
            <a:pPr>
              <a:buNone/>
            </a:pPr>
            <a:r>
              <a:rPr lang="pt-PT" dirty="0"/>
              <a:t> </a:t>
            </a:r>
            <a:endParaRPr lang="en-US" dirty="0"/>
          </a:p>
          <a:p>
            <a:r>
              <a:rPr lang="pt-PT" dirty="0"/>
              <a:t>O Tratado de Assunção, de </a:t>
            </a:r>
            <a:r>
              <a:rPr lang="pt-PT" dirty="0" smtClean="0"/>
              <a:t>Março </a:t>
            </a:r>
            <a:r>
              <a:rPr lang="pt-PT" dirty="0"/>
              <a:t>de 1991, criando o Mercado Comum do Sul</a:t>
            </a:r>
            <a:r>
              <a:rPr lang="pt-PT" dirty="0" smtClean="0"/>
              <a:t>, entre </a:t>
            </a:r>
            <a:r>
              <a:rPr lang="pt-PT" dirty="0"/>
              <a:t>Argentina, Brasil, Paraguai e Uruguai, foi resultante das mudanças de rumo </a:t>
            </a:r>
            <a:r>
              <a:rPr lang="pt-PT" dirty="0" smtClean="0"/>
              <a:t>do processo </a:t>
            </a:r>
            <a:r>
              <a:rPr lang="pt-PT" dirty="0"/>
              <a:t>de integração entre Argentina e Brasil e da sua anterior ampliação parcial, com </a:t>
            </a:r>
            <a:r>
              <a:rPr lang="pt-PT" dirty="0" smtClean="0"/>
              <a:t>a inclusão </a:t>
            </a:r>
            <a:r>
              <a:rPr lang="pt-PT" dirty="0"/>
              <a:t>do Uruguai. </a:t>
            </a:r>
            <a:endParaRPr lang="en-US" dirty="0"/>
          </a:p>
          <a:p>
            <a:endParaRPr lang="en-US" dirty="0"/>
          </a:p>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158" y="3429000"/>
            <a:ext cx="8229600" cy="1143000"/>
          </a:xfrm>
        </p:spPr>
        <p:txBody>
          <a:bodyPr>
            <a:normAutofit fontScale="90000"/>
          </a:bodyPr>
          <a:lstStyle/>
          <a:p>
            <a:pPr algn="l"/>
            <a:r>
              <a:rPr lang="en-US" sz="3100" dirty="0" smtClean="0"/>
              <a:t/>
            </a:r>
            <a:br>
              <a:rPr lang="en-US" sz="3100" dirty="0" smtClean="0"/>
            </a:br>
            <a:r>
              <a:rPr lang="pt-PT" sz="3100" dirty="0" smtClean="0"/>
              <a:t>Previu-se um período de transição, até 31 de dezembro de 1994, durante o qual os países membros  comprometiam-se a coordenar gradualmente suas políticas macroeconômicas, a implantar uma tarifa externa comum e a adoptar acordos sectoriais visando facilitar a utilização e mobilidade dos fatores de produção e alcançar escalas de produção eficientes. </a:t>
            </a:r>
            <a:r>
              <a:rPr lang="en-US" sz="3100" dirty="0" smtClean="0"/>
              <a:t/>
            </a:r>
            <a:br>
              <a:rPr lang="en-US" sz="3100" dirty="0" smtClean="0"/>
            </a:br>
            <a:r>
              <a:rPr lang="pt-PT" dirty="0" smtClean="0"/>
              <a:t> </a:t>
            </a:r>
            <a:r>
              <a:rPr lang="en-US" dirty="0" smtClean="0"/>
              <a:t/>
            </a:r>
            <a:br>
              <a:rPr lang="en-US" dirty="0" smtClean="0"/>
            </a:b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Posição de Conteúdo 2"/>
          <p:cNvSpPr>
            <a:spLocks noGrp="1"/>
          </p:cNvSpPr>
          <p:nvPr>
            <p:ph idx="1"/>
          </p:nvPr>
        </p:nvSpPr>
        <p:spPr/>
        <p:txBody>
          <a:bodyPr>
            <a:normAutofit fontScale="92500" lnSpcReduction="20000"/>
          </a:bodyPr>
          <a:lstStyle/>
          <a:p>
            <a:r>
              <a:rPr lang="pt-PT" dirty="0" smtClean="0"/>
              <a:t>O Tratado possuía muitas metas genéricas e ambiciosas, mas, apesar disso, as medidas concretas tomadas foram basicamente de carácter comercial, consolidando as últimas tendências dos acordos entre Brasil e Argentina, e também em concordância com as prioridades das políticas internas de cada país.</a:t>
            </a:r>
            <a:endParaRPr lang="en-US" dirty="0" smtClean="0"/>
          </a:p>
          <a:p>
            <a:r>
              <a:rPr lang="pt-PT" dirty="0" smtClean="0"/>
              <a:t>O Programa de Liberação Comercial foi cumprido no que tange ao cronograma de desagravação tarifária e na redução do número de produtos nas listas nacionais de excepções.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1628800"/>
            <a:ext cx="8136904" cy="3048000"/>
          </a:xfrm>
        </p:spPr>
        <p:txBody>
          <a:bodyPr>
            <a:noAutofit/>
          </a:bodyPr>
          <a:lstStyle/>
          <a:p>
            <a:pPr marL="971550" lvl="1" indent="-514350" algn="just">
              <a:lnSpc>
                <a:spcPct val="150000"/>
              </a:lnSpc>
            </a:pPr>
            <a:r>
              <a:rPr lang="pt-PT" sz="3200" dirty="0" smtClean="0">
                <a:solidFill>
                  <a:srgbClr val="898989"/>
                </a:solidFill>
                <a:effectLst>
                  <a:outerShdw blurRad="38100" dist="38100" dir="2700000" algn="tl">
                    <a:srgbClr val="000000">
                      <a:alpha val="43137"/>
                    </a:srgbClr>
                  </a:outerShdw>
                </a:effectLst>
              </a:rPr>
              <a:t>     Analisando </a:t>
            </a:r>
            <a:r>
              <a:rPr lang="pt-PT" sz="3200" dirty="0" smtClean="0">
                <a:solidFill>
                  <a:srgbClr val="898989"/>
                </a:solidFill>
                <a:effectLst>
                  <a:outerShdw blurRad="38100" dist="38100" dir="2700000" algn="tl">
                    <a:srgbClr val="000000">
                      <a:alpha val="43137"/>
                    </a:srgbClr>
                  </a:outerShdw>
                </a:effectLst>
              </a:rPr>
              <a:t>a integração económica meramente sob o </a:t>
            </a:r>
            <a:r>
              <a:rPr lang="pt-PT" sz="3200" dirty="0" smtClean="0">
                <a:solidFill>
                  <a:srgbClr val="898989"/>
                </a:solidFill>
                <a:effectLst>
                  <a:outerShdw blurRad="38100" dist="38100" dir="2700000" algn="tl">
                    <a:srgbClr val="000000">
                      <a:alpha val="43137"/>
                    </a:srgbClr>
                  </a:outerShdw>
                </a:effectLst>
              </a:rPr>
              <a:t>ponto </a:t>
            </a:r>
            <a:r>
              <a:rPr lang="pt-PT" sz="3200" dirty="0" smtClean="0">
                <a:solidFill>
                  <a:srgbClr val="898989"/>
                </a:solidFill>
                <a:effectLst>
                  <a:outerShdw blurRad="38100" dist="38100" dir="2700000" algn="tl">
                    <a:srgbClr val="000000">
                      <a:alpha val="43137"/>
                    </a:srgbClr>
                  </a:outerShdw>
                </a:effectLst>
              </a:rPr>
              <a:t>da eficiência alocativa dos recursos, seria suficiente a análise sobre a criação e o desvio de comércio.  </a:t>
            </a:r>
          </a:p>
          <a:p>
            <a:pPr marL="971550" lvl="1" indent="-514350" algn="just">
              <a:lnSpc>
                <a:spcPct val="150000"/>
              </a:lnSpc>
            </a:pPr>
            <a:endParaRPr lang="pt-PT" sz="3200" dirty="0" smtClean="0">
              <a:solidFill>
                <a:srgbClr val="898989"/>
              </a:solidFill>
              <a:effectLst>
                <a:outerShdw blurRad="38100" dist="38100" dir="2700000" algn="tl">
                  <a:srgbClr val="000000">
                    <a:alpha val="43137"/>
                  </a:srgbClr>
                </a:outerShdw>
              </a:effectLs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Posição de Conteúdo 2"/>
          <p:cNvSpPr>
            <a:spLocks noGrp="1"/>
          </p:cNvSpPr>
          <p:nvPr>
            <p:ph idx="1"/>
          </p:nvPr>
        </p:nvSpPr>
        <p:spPr/>
        <p:txBody>
          <a:bodyPr>
            <a:normAutofit fontScale="77500" lnSpcReduction="20000"/>
          </a:bodyPr>
          <a:lstStyle/>
          <a:p>
            <a:r>
              <a:rPr lang="pt-PT" dirty="0"/>
              <a:t>Porém, a eliminação das restrições não tarifárias, a harmonização das </a:t>
            </a:r>
            <a:r>
              <a:rPr lang="pt-PT" dirty="0" smtClean="0"/>
              <a:t>legislações e </a:t>
            </a:r>
            <a:r>
              <a:rPr lang="pt-PT" dirty="0"/>
              <a:t>a coordenação das políticas </a:t>
            </a:r>
            <a:r>
              <a:rPr lang="pt-PT" dirty="0" smtClean="0"/>
              <a:t>macroeconómicas </a:t>
            </a:r>
            <a:r>
              <a:rPr lang="pt-PT" dirty="0"/>
              <a:t>tiveram resultados muito mais modestos.</a:t>
            </a:r>
            <a:endParaRPr lang="en-US" dirty="0"/>
          </a:p>
          <a:p>
            <a:pPr>
              <a:buNone/>
            </a:pPr>
            <a:endParaRPr lang="en-US" dirty="0"/>
          </a:p>
          <a:p>
            <a:r>
              <a:rPr lang="pt-PT" dirty="0" smtClean="0"/>
              <a:t>Durante </a:t>
            </a:r>
            <a:r>
              <a:rPr lang="pt-PT" dirty="0"/>
              <a:t>o período de transição houve avanços na identificação das barreiras não tarifárias</a:t>
            </a:r>
            <a:r>
              <a:rPr lang="pt-PT" dirty="0" smtClean="0"/>
              <a:t>, o </a:t>
            </a:r>
            <a:r>
              <a:rPr lang="pt-PT" dirty="0"/>
              <a:t>que culminou na confecção de uma lista de medidas e restrições </a:t>
            </a:r>
            <a:r>
              <a:rPr lang="pt-PT" dirty="0" err="1"/>
              <a:t>não-tarifárias</a:t>
            </a:r>
            <a:r>
              <a:rPr lang="pt-PT" dirty="0"/>
              <a:t> </a:t>
            </a:r>
            <a:r>
              <a:rPr lang="pt-PT" dirty="0" smtClean="0"/>
              <a:t>existentes em </a:t>
            </a:r>
            <a:r>
              <a:rPr lang="pt-PT" dirty="0"/>
              <a:t>cada país. </a:t>
            </a:r>
            <a:endParaRPr lang="pt-PT" dirty="0" smtClean="0"/>
          </a:p>
          <a:p>
            <a:endParaRPr lang="pt-PT" dirty="0" smtClean="0"/>
          </a:p>
          <a:p>
            <a:r>
              <a:rPr lang="pt-PT" dirty="0" smtClean="0"/>
              <a:t>No </a:t>
            </a:r>
            <a:r>
              <a:rPr lang="pt-PT" dirty="0"/>
              <a:t>entanto, o período de transição chegou ao fim sem que nenhum </a:t>
            </a:r>
            <a:r>
              <a:rPr lang="pt-PT" dirty="0" smtClean="0"/>
              <a:t>dos quatro </a:t>
            </a:r>
            <a:r>
              <a:rPr lang="pt-PT" dirty="0"/>
              <a:t>países tivesse </a:t>
            </a:r>
            <a:r>
              <a:rPr lang="pt-PT" dirty="0" smtClean="0"/>
              <a:t>adoptado </a:t>
            </a:r>
            <a:r>
              <a:rPr lang="pt-PT" dirty="0"/>
              <a:t>medidas contra estas </a:t>
            </a:r>
            <a:r>
              <a:rPr lang="pt-PT" dirty="0" smtClean="0"/>
              <a:t>restrições. </a:t>
            </a:r>
            <a:endParaRPr lang="en-US" dirty="0"/>
          </a:p>
          <a:p>
            <a:pPr>
              <a:buNone/>
            </a:pPr>
            <a:endParaRPr lang="en-US" dirty="0"/>
          </a:p>
          <a:p>
            <a:pPr>
              <a:buNone/>
            </a:pP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Posição de Conteúdo 2"/>
          <p:cNvSpPr>
            <a:spLocks noGrp="1"/>
          </p:cNvSpPr>
          <p:nvPr>
            <p:ph idx="1"/>
          </p:nvPr>
        </p:nvSpPr>
        <p:spPr/>
        <p:txBody>
          <a:bodyPr>
            <a:normAutofit fontScale="85000" lnSpcReduction="20000"/>
          </a:bodyPr>
          <a:lstStyle/>
          <a:p>
            <a:r>
              <a:rPr lang="pt-PT" dirty="0" smtClean="0"/>
              <a:t>Como ponto central da primeira etapa, houve um Programa de Liberação Comercial, com um cronograma de reduções tarifárias progressivas, lineares e automáticas, menos para as Listas de Excepções, que também seriam eliminadas gradualmente. </a:t>
            </a:r>
          </a:p>
          <a:p>
            <a:endParaRPr lang="pt-PT" dirty="0"/>
          </a:p>
          <a:p>
            <a:endParaRPr lang="pt-PT" dirty="0" smtClean="0"/>
          </a:p>
          <a:p>
            <a:r>
              <a:rPr lang="pt-PT" dirty="0" smtClean="0"/>
              <a:t>O objectivo era chegar-se ao final de 1994 com tarifas nulas sobre a totalidade do universo tarifário e com a supressão de outras restrições comerciais. </a:t>
            </a:r>
          </a:p>
          <a:p>
            <a:endParaRPr lang="pt-PT" dirty="0"/>
          </a:p>
          <a:p>
            <a:pPr>
              <a:buNone/>
            </a:pPr>
            <a:r>
              <a:rPr lang="pt-PT" dirty="0" smtClean="0"/>
              <a:t> </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Posição de Conteúdo 2"/>
          <p:cNvSpPr>
            <a:spLocks noGrp="1"/>
          </p:cNvSpPr>
          <p:nvPr>
            <p:ph idx="1"/>
          </p:nvPr>
        </p:nvSpPr>
        <p:spPr/>
        <p:txBody>
          <a:bodyPr>
            <a:normAutofit lnSpcReduction="10000"/>
          </a:bodyPr>
          <a:lstStyle/>
          <a:p>
            <a:pPr algn="just"/>
            <a:r>
              <a:rPr lang="pt-PT" dirty="0"/>
              <a:t>Visando a transição do MERCOSUL de uma zona de livre comércio para </a:t>
            </a:r>
            <a:r>
              <a:rPr lang="pt-PT" dirty="0" smtClean="0"/>
              <a:t>uma União </a:t>
            </a:r>
            <a:r>
              <a:rPr lang="pt-PT" dirty="0"/>
              <a:t>Aduaneira, a </a:t>
            </a:r>
            <a:r>
              <a:rPr lang="pt-PT" dirty="0" smtClean="0"/>
              <a:t>adopção </a:t>
            </a:r>
            <a:r>
              <a:rPr lang="pt-PT" dirty="0"/>
              <a:t>de uma Tarifa Externa Comum foi definida em 1992. A </a:t>
            </a:r>
            <a:r>
              <a:rPr lang="pt-PT" dirty="0" smtClean="0"/>
              <a:t>TEC ficaria </a:t>
            </a:r>
            <a:r>
              <a:rPr lang="pt-PT" dirty="0"/>
              <a:t>compreenderia entre 0% e 20%, com onze níveis tarifários e média de 11,3</a:t>
            </a:r>
            <a:r>
              <a:rPr lang="pt-PT" dirty="0" smtClean="0"/>
              <a:t>%  </a:t>
            </a:r>
            <a:r>
              <a:rPr lang="pt-PT" dirty="0"/>
              <a:t>e com a possibilidade de que os países </a:t>
            </a:r>
            <a:r>
              <a:rPr lang="pt-PT" dirty="0" smtClean="0"/>
              <a:t>estabelecessem excepções </a:t>
            </a:r>
            <a:r>
              <a:rPr lang="pt-PT" dirty="0"/>
              <a:t>para uma lista de bens. </a:t>
            </a:r>
            <a:endParaRPr lang="en-US" dirty="0"/>
          </a:p>
          <a:p>
            <a:pPr algn="just">
              <a:buNone/>
            </a:pPr>
            <a:r>
              <a:rPr lang="pt-PT" dirty="0"/>
              <a:t> </a:t>
            </a:r>
            <a:endParaRPr lang="en-US" dirty="0"/>
          </a:p>
          <a:p>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Posição de Conteúdo 2"/>
          <p:cNvSpPr>
            <a:spLocks noGrp="1"/>
          </p:cNvSpPr>
          <p:nvPr>
            <p:ph idx="1"/>
          </p:nvPr>
        </p:nvSpPr>
        <p:spPr/>
        <p:txBody>
          <a:bodyPr>
            <a:normAutofit/>
          </a:bodyPr>
          <a:lstStyle/>
          <a:p>
            <a:r>
              <a:rPr lang="pt-PT" dirty="0" smtClean="0"/>
              <a:t>A metodologia das “listas positivas de concessões”, tornando essas automáticas e explicitando apenas os bens com tratamento preferencial (ao contrário do mecanismo das “listas negativas”, que exige negociações produto a produto), ao viabilizar-se nesse momento, ajuda a explicar o sucesso alcançado no objectivo de liberalização comercial.</a:t>
            </a:r>
            <a:endParaRPr lang="en-US" dirty="0" smtClean="0"/>
          </a:p>
          <a:p>
            <a:endParaRPr lang="pt-PT" dirty="0" smtClean="0"/>
          </a:p>
          <a:p>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normAutofit lnSpcReduction="10000"/>
          </a:bodyPr>
          <a:lstStyle/>
          <a:p>
            <a:r>
              <a:rPr lang="pt-PT" dirty="0" smtClean="0"/>
              <a:t>Por outro lado, compondo a estrutura institucional definitiva do MERCOSUL, em Dezembro de 1994 foi aprovado o Protocolo de Ouro Preto, que promoveu a criação da Comissão de Comércio do MERCOSUL, da Comissão Parlamentar Conjunta e do Foro Consultivo Económico e Social. Esses órgãos juntaram-se aos já  existentes Conselho do Mercado Comum (CMC) e Grupo Mercado Comum (GMC).</a:t>
            </a:r>
            <a:endParaRPr lang="en-US" dirty="0" smtClean="0"/>
          </a:p>
          <a:p>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3528" y="1643050"/>
            <a:ext cx="8496944" cy="1752600"/>
          </a:xfrm>
        </p:spPr>
        <p:txBody>
          <a:bodyPr>
            <a:normAutofit fontScale="25000" lnSpcReduction="20000"/>
          </a:bodyPr>
          <a:lstStyle/>
          <a:p>
            <a:pPr algn="just"/>
            <a:r>
              <a:rPr lang="pt-PT" sz="9600" b="1" dirty="0" smtClean="0"/>
              <a:t>Houve muitas divergências quanto à adopção de uma TEC, principalmente porque há grandes diferenças entre as estruturas produtivas dos países membros. </a:t>
            </a:r>
            <a:endParaRPr lang="en-US" sz="9600" b="1" dirty="0" smtClean="0"/>
          </a:p>
          <a:p>
            <a:pPr algn="just"/>
            <a:r>
              <a:rPr lang="pt-PT" sz="9600" b="1" dirty="0" smtClean="0"/>
              <a:t> </a:t>
            </a:r>
            <a:endParaRPr lang="en-US" sz="9600" b="1" dirty="0" smtClean="0"/>
          </a:p>
          <a:p>
            <a:pPr algn="just"/>
            <a:r>
              <a:rPr lang="pt-PT" sz="9600" b="1" dirty="0" smtClean="0"/>
              <a:t>Desse modo, enquanto o governo brasileiro defendia maiores </a:t>
            </a:r>
            <a:r>
              <a:rPr lang="pt-PT" sz="9600" b="1" dirty="0" err="1" smtClean="0"/>
              <a:t>alíquotas</a:t>
            </a:r>
            <a:r>
              <a:rPr lang="pt-PT" sz="9600" b="1" dirty="0" smtClean="0"/>
              <a:t> para os bens de capital, a fim de fomentar a produção nacional, os outros países  membros preferiam tarifas menores, com o intuito de reduzir o custo de </a:t>
            </a:r>
            <a:r>
              <a:rPr lang="pt-PT" sz="9600" b="1" dirty="0" err="1" smtClean="0"/>
              <a:t>insumos</a:t>
            </a:r>
            <a:r>
              <a:rPr lang="pt-PT" sz="9600" b="1" dirty="0" smtClean="0"/>
              <a:t> e dos bens de capital não produzidos internamente.  </a:t>
            </a:r>
            <a:endParaRPr lang="en-US" sz="9600" b="1" dirty="0" smtClean="0"/>
          </a:p>
          <a:p>
            <a:pPr algn="just"/>
            <a:endParaRPr lang="pt-PT" sz="9600" b="1" dirty="0" smtClean="0"/>
          </a:p>
          <a:p>
            <a:pPr algn="just"/>
            <a:r>
              <a:rPr lang="pt-PT" sz="9600" b="1" dirty="0" smtClean="0"/>
              <a:t>Houve a possibilidade de alterações unilaterais da  TEC, com autorização, no limite de três pontos percentuais pelo período considerado necessário, até o final do ano 2000. </a:t>
            </a:r>
            <a:endParaRPr lang="en-US" sz="9600" b="1" dirty="0" smtClean="0"/>
          </a:p>
          <a:p>
            <a:pPr algn="l"/>
            <a:r>
              <a:rPr lang="pt-PT" sz="9600" b="1" dirty="0" smtClean="0"/>
              <a:t> </a:t>
            </a:r>
            <a:endParaRPr lang="en-US" sz="9600" b="1" dirty="0" smtClean="0"/>
          </a:p>
          <a:p>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Posição de Conteúdo 2"/>
          <p:cNvSpPr>
            <a:spLocks noGrp="1"/>
          </p:cNvSpPr>
          <p:nvPr>
            <p:ph idx="1"/>
          </p:nvPr>
        </p:nvSpPr>
        <p:spPr/>
        <p:txBody>
          <a:bodyPr>
            <a:normAutofit fontScale="92500" lnSpcReduction="20000"/>
          </a:bodyPr>
          <a:lstStyle/>
          <a:p>
            <a:pPr>
              <a:buNone/>
            </a:pPr>
            <a:r>
              <a:rPr lang="pt-PT" dirty="0"/>
              <a:t> </a:t>
            </a:r>
            <a:endParaRPr lang="en-US" dirty="0"/>
          </a:p>
          <a:p>
            <a:r>
              <a:rPr lang="pt-PT" dirty="0"/>
              <a:t>Além disso, houve reduções tarifárias em virtude </a:t>
            </a:r>
            <a:r>
              <a:rPr lang="pt-PT" dirty="0" smtClean="0"/>
              <a:t>de problemas </a:t>
            </a:r>
            <a:r>
              <a:rPr lang="pt-PT" dirty="0"/>
              <a:t>de abastecimento, casos nos quais se permitia a redução da TEC em </a:t>
            </a:r>
            <a:r>
              <a:rPr lang="pt-PT" dirty="0" smtClean="0"/>
              <a:t>carácter excepcional </a:t>
            </a:r>
            <a:r>
              <a:rPr lang="pt-PT" dirty="0"/>
              <a:t>e por tempo limitado. No entanto, contrariando as expectativas, </a:t>
            </a:r>
            <a:r>
              <a:rPr lang="pt-PT" dirty="0" smtClean="0"/>
              <a:t>a implementação </a:t>
            </a:r>
            <a:r>
              <a:rPr lang="pt-PT" dirty="0"/>
              <a:t>da TEC ocorreu com </a:t>
            </a:r>
            <a:r>
              <a:rPr lang="pt-PT" dirty="0" smtClean="0"/>
              <a:t>êxito.</a:t>
            </a:r>
            <a:endParaRPr lang="en-US" dirty="0"/>
          </a:p>
          <a:p>
            <a:pPr>
              <a:buNone/>
            </a:pPr>
            <a:r>
              <a:rPr lang="pt-PT" dirty="0"/>
              <a:t> </a:t>
            </a:r>
            <a:endParaRPr lang="en-US" dirty="0"/>
          </a:p>
          <a:p>
            <a:pPr>
              <a:buNone/>
            </a:pPr>
            <a:r>
              <a:rPr lang="pt-PT" dirty="0"/>
              <a:t> </a:t>
            </a:r>
            <a:endParaRPr lang="en-US" dirty="0"/>
          </a:p>
          <a:p>
            <a:pPr>
              <a:buNone/>
            </a:pPr>
            <a:r>
              <a:rPr lang="pt-PT" dirty="0"/>
              <a:t> </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Posição de Conteúdo 2"/>
          <p:cNvSpPr>
            <a:spLocks noGrp="1"/>
          </p:cNvSpPr>
          <p:nvPr>
            <p:ph idx="1"/>
          </p:nvPr>
        </p:nvSpPr>
        <p:spPr/>
        <p:txBody>
          <a:bodyPr>
            <a:normAutofit/>
          </a:bodyPr>
          <a:lstStyle/>
          <a:p>
            <a:r>
              <a:rPr lang="pt-PT" dirty="0" smtClean="0"/>
              <a:t>Com a aproximação do fim do período de transição e a responsabilidade com o cumprimento dos prazos do Programa de Liberalização Comercial, as pressões sectoriais se intensificaram em prol dos produtos nacionais sensíveis ao livre comércio. </a:t>
            </a:r>
            <a:endParaRPr lang="en-US" dirty="0" smtClean="0"/>
          </a:p>
          <a:p>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Posição de Conteúdo 2"/>
          <p:cNvSpPr>
            <a:spLocks noGrp="1"/>
          </p:cNvSpPr>
          <p:nvPr>
            <p:ph idx="1"/>
          </p:nvPr>
        </p:nvSpPr>
        <p:spPr/>
        <p:txBody>
          <a:bodyPr>
            <a:normAutofit fontScale="77500" lnSpcReduction="20000"/>
          </a:bodyPr>
          <a:lstStyle/>
          <a:p>
            <a:r>
              <a:rPr lang="pt-PT" dirty="0" smtClean="0"/>
              <a:t>Frente a essa dificuldade e com o objectivo de facilitar a adaptação dos sectores sensíveis à livre concorrência, foi estabelecido um “regime de adequação”, o que permitiu que os quatro países mantivessem um número limitado de excepções por um prazo determinado. </a:t>
            </a:r>
            <a:endParaRPr lang="en-US" dirty="0" smtClean="0"/>
          </a:p>
          <a:p>
            <a:r>
              <a:rPr lang="pt-PT" dirty="0" smtClean="0"/>
              <a:t> </a:t>
            </a:r>
            <a:endParaRPr lang="en-US" dirty="0" smtClean="0"/>
          </a:p>
          <a:p>
            <a:r>
              <a:rPr lang="pt-PT" dirty="0" smtClean="0"/>
              <a:t>A partir de 1995, o cronograma de redução tarifária para os produtos incluídos na lista do “regime de adequação” foi cumprido nos prazos estabelecidos. Desse modo, desde 1º de Janeiro de 2000 não incidem tarifas sobre todo o comércio intra-regional (com a excepção do açúcar e</a:t>
            </a:r>
            <a:endParaRPr lang="en-US" dirty="0" smtClean="0"/>
          </a:p>
          <a:p>
            <a:r>
              <a:rPr lang="pt-PT" dirty="0" smtClean="0"/>
              <a:t>dos automóveis), desde que cumpram os requisitos de origem. </a:t>
            </a:r>
            <a:endParaRPr lang="en-US" dirty="0" smtClean="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Posição de Conteúdo 2"/>
          <p:cNvSpPr>
            <a:spLocks noGrp="1"/>
          </p:cNvSpPr>
          <p:nvPr>
            <p:ph idx="1"/>
          </p:nvPr>
        </p:nvSpPr>
        <p:spPr/>
        <p:txBody>
          <a:bodyPr>
            <a:normAutofit fontScale="55000" lnSpcReduction="20000"/>
          </a:bodyPr>
          <a:lstStyle/>
          <a:p>
            <a:r>
              <a:rPr lang="pt-PT" dirty="0"/>
              <a:t>No entanto, </a:t>
            </a:r>
            <a:r>
              <a:rPr lang="pt-PT" dirty="0" smtClean="0"/>
              <a:t>continuaram existindo </a:t>
            </a:r>
            <a:r>
              <a:rPr lang="pt-PT" dirty="0"/>
              <a:t>e inclusive tornou-se mais </a:t>
            </a:r>
            <a:r>
              <a:rPr lang="pt-PT" dirty="0" smtClean="0"/>
              <a:t>frequente </a:t>
            </a:r>
            <a:r>
              <a:rPr lang="pt-PT" dirty="0"/>
              <a:t>o uso de restrições não tarifárias.</a:t>
            </a:r>
            <a:endParaRPr lang="en-US" dirty="0"/>
          </a:p>
          <a:p>
            <a:r>
              <a:rPr lang="pt-PT" dirty="0"/>
              <a:t>Os países que vieram a formar o MERCOSUL apresentaram graves </a:t>
            </a:r>
            <a:r>
              <a:rPr lang="pt-PT" dirty="0" smtClean="0"/>
              <a:t>problemas de </a:t>
            </a:r>
            <a:r>
              <a:rPr lang="pt-PT" dirty="0"/>
              <a:t>crescimento e de instabilidade </a:t>
            </a:r>
            <a:r>
              <a:rPr lang="pt-PT" dirty="0" smtClean="0"/>
              <a:t>macroeconómica </a:t>
            </a:r>
            <a:r>
              <a:rPr lang="pt-PT" dirty="0"/>
              <a:t>nos anos 1980. Desse modo, </a:t>
            </a:r>
            <a:r>
              <a:rPr lang="pt-PT" dirty="0" smtClean="0"/>
              <a:t>a integração económica </a:t>
            </a:r>
            <a:r>
              <a:rPr lang="pt-PT" dirty="0"/>
              <a:t>apresentou-se como uma alternativa para dinamizá-los. </a:t>
            </a:r>
            <a:endParaRPr lang="en-US" dirty="0"/>
          </a:p>
          <a:p>
            <a:pPr>
              <a:buNone/>
            </a:pPr>
            <a:endParaRPr lang="en-US" dirty="0"/>
          </a:p>
          <a:p>
            <a:r>
              <a:rPr lang="pt-PT" dirty="0"/>
              <a:t>Além disso, foi elaborado concomitantemente um Código Aduaneiro Comum, que dispunha </a:t>
            </a:r>
            <a:r>
              <a:rPr lang="pt-PT" dirty="0" smtClean="0"/>
              <a:t>sobre orientações </a:t>
            </a:r>
            <a:r>
              <a:rPr lang="pt-PT" dirty="0"/>
              <a:t>de classificação, origem, procedimentos para despacho, </a:t>
            </a:r>
            <a:r>
              <a:rPr lang="pt-PT" dirty="0" smtClean="0"/>
              <a:t>infracções </a:t>
            </a:r>
            <a:r>
              <a:rPr lang="pt-PT" dirty="0"/>
              <a:t>e obrigações tributárias. </a:t>
            </a:r>
            <a:endParaRPr lang="pt-PT" dirty="0" smtClean="0"/>
          </a:p>
          <a:p>
            <a:r>
              <a:rPr lang="pt-PT" dirty="0" smtClean="0"/>
              <a:t>Por outro </a:t>
            </a:r>
            <a:r>
              <a:rPr lang="pt-PT" dirty="0"/>
              <a:t>lado, com o </a:t>
            </a:r>
            <a:r>
              <a:rPr lang="pt-PT" dirty="0" smtClean="0"/>
              <a:t>objectivo </a:t>
            </a:r>
            <a:r>
              <a:rPr lang="pt-PT" dirty="0"/>
              <a:t>de consolidar e aperfeiçoar a União Aduaneira, em </a:t>
            </a:r>
            <a:r>
              <a:rPr lang="pt-PT" dirty="0" smtClean="0"/>
              <a:t>Dezembro </a:t>
            </a:r>
            <a:r>
              <a:rPr lang="pt-PT" dirty="0"/>
              <a:t>de 1995 os </a:t>
            </a:r>
            <a:r>
              <a:rPr lang="pt-PT" dirty="0" smtClean="0"/>
              <a:t>membros aprovaram </a:t>
            </a:r>
            <a:r>
              <a:rPr lang="pt-PT" dirty="0"/>
              <a:t>o “Programa de </a:t>
            </a:r>
            <a:r>
              <a:rPr lang="pt-PT" dirty="0" smtClean="0"/>
              <a:t>Acção </a:t>
            </a:r>
            <a:r>
              <a:rPr lang="pt-PT" dirty="0"/>
              <a:t>até o ano 2000”, no qual se estabeleceu uma agenda para o </a:t>
            </a:r>
            <a:r>
              <a:rPr lang="pt-PT" dirty="0" smtClean="0"/>
              <a:t>aprofundamento do </a:t>
            </a:r>
            <a:r>
              <a:rPr lang="pt-PT" dirty="0"/>
              <a:t>MERCOSUL. As prioridades identificadas nessa agenda incluíram a liberalização do comércio </a:t>
            </a:r>
            <a:r>
              <a:rPr lang="pt-PT" dirty="0" smtClean="0"/>
              <a:t>de serviços</a:t>
            </a:r>
            <a:r>
              <a:rPr lang="pt-PT" dirty="0"/>
              <a:t>, a harmonização dos regimes de compras governamentais, o tratamento dado aos investimentos, </a:t>
            </a:r>
            <a:r>
              <a:rPr lang="pt-PT" dirty="0" smtClean="0"/>
              <a:t>a protecção </a:t>
            </a:r>
            <a:r>
              <a:rPr lang="pt-PT" dirty="0"/>
              <a:t>do meio ambiente e os assuntos relacionados ao trabalho, à cultura e à educação.</a:t>
            </a:r>
            <a:endParaRPr lang="en-US" dirty="0"/>
          </a:p>
          <a:p>
            <a:pPr>
              <a:buNone/>
            </a:pPr>
            <a:r>
              <a:rPr lang="pt-PT" dirty="0"/>
              <a:t>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606</TotalTime>
  <Words>5437</Words>
  <Application>Microsoft Office PowerPoint</Application>
  <PresentationFormat>On-screen Show (4:3)</PresentationFormat>
  <Paragraphs>1331</Paragraphs>
  <Slides>124</Slides>
  <Notes>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124</vt:i4>
      </vt:variant>
    </vt:vector>
  </HeadingPairs>
  <TitlesOfParts>
    <vt:vector size="128" baseType="lpstr">
      <vt:lpstr>Office Theme</vt:lpstr>
      <vt:lpstr>Chart</vt:lpstr>
      <vt:lpstr>Worksheet</vt:lpstr>
      <vt:lpstr>Imagem de mapa de bits</vt:lpstr>
      <vt:lpstr>Experiências de integração económica na América Latina </vt:lpstr>
      <vt:lpstr>Previo: uma reflexão</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Outro previo: considerandos</vt:lpstr>
      <vt:lpstr>A situação da América Latina face à Europa</vt:lpstr>
      <vt:lpstr>Contrastes históricos entre África e América Latina</vt:lpstr>
      <vt:lpstr>Slide 38</vt:lpstr>
      <vt:lpstr>América Latina: evolução económica </vt:lpstr>
      <vt:lpstr>Slide 40</vt:lpstr>
      <vt:lpstr>Slide 41</vt:lpstr>
      <vt:lpstr>Slide 42</vt:lpstr>
      <vt:lpstr>Slide 43</vt:lpstr>
      <vt:lpstr>Slide 44</vt:lpstr>
      <vt:lpstr>Slide 45</vt:lpstr>
      <vt:lpstr>Slide 46</vt:lpstr>
      <vt:lpstr>Slide 47</vt:lpstr>
      <vt:lpstr>Objetivos originais da integração</vt:lpstr>
      <vt:lpstr>Porque a integração não avanza ?  Os dados da economia real</vt:lpstr>
      <vt:lpstr>Slide 50</vt:lpstr>
      <vt:lpstr>Slide 51</vt:lpstr>
      <vt:lpstr>Slide 52</vt:lpstr>
      <vt:lpstr>Slide 53</vt:lpstr>
      <vt:lpstr>Slide 54</vt:lpstr>
      <vt:lpstr>Slide 55</vt:lpstr>
      <vt:lpstr>MERCOSUR: Evolution of intra-regional trade 1960 – 2009</vt:lpstr>
      <vt:lpstr>Slide 57</vt:lpstr>
      <vt:lpstr>Slide 58</vt:lpstr>
      <vt:lpstr>Breve historia</vt:lpstr>
      <vt:lpstr>Slide 60</vt:lpstr>
      <vt:lpstr>Slide 61</vt:lpstr>
      <vt:lpstr>Slide 62</vt:lpstr>
      <vt:lpstr>Slide 63</vt:lpstr>
      <vt:lpstr>Slide 64</vt:lpstr>
      <vt:lpstr>Slide 65</vt:lpstr>
      <vt:lpstr>Slide 66</vt:lpstr>
      <vt:lpstr>Slide 67</vt:lpstr>
      <vt:lpstr>Slide 68</vt:lpstr>
      <vt:lpstr>Também foi factor fundamental gerador de estancamento da ALALC a impossibilidade de superar as divergências entre os países que desejavam acelerar o processo, e que formaram o Grupo Andino, e os que queriam permanecer dentro dos limites existentes.    </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 Previu-se um período de transição, até 31 de dezembro de 1994, durante o qual os países membros  comprometiam-se a coordenar gradualmente suas políticas macroeconômicas, a implantar uma tarifa externa comum e a adoptar acordos sectoriais visando facilitar a utilização e mobilidade dos fatores de produção e alcançar escalas de produção eficientes.    </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vector>
  </TitlesOfParts>
  <Company>casa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Experiências de integração econômica na América Latina</dc:title>
  <dc:creator>mariuo olivares</dc:creator>
  <cp:lastModifiedBy>mario guillemo</cp:lastModifiedBy>
  <cp:revision>110</cp:revision>
  <dcterms:created xsi:type="dcterms:W3CDTF">2009-11-08T21:01:48Z</dcterms:created>
  <dcterms:modified xsi:type="dcterms:W3CDTF">2012-04-18T13:39:08Z</dcterms:modified>
</cp:coreProperties>
</file>